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1"/>
  </p:notesMasterIdLst>
  <p:sldIdLst>
    <p:sldId id="310" r:id="rId2"/>
    <p:sldId id="353" r:id="rId3"/>
    <p:sldId id="292" r:id="rId4"/>
    <p:sldId id="309" r:id="rId5"/>
    <p:sldId id="355" r:id="rId6"/>
    <p:sldId id="354" r:id="rId7"/>
    <p:sldId id="346" r:id="rId8"/>
    <p:sldId id="347" r:id="rId9"/>
    <p:sldId id="348" r:id="rId10"/>
    <p:sldId id="349" r:id="rId11"/>
    <p:sldId id="360" r:id="rId12"/>
    <p:sldId id="350" r:id="rId13"/>
    <p:sldId id="356" r:id="rId14"/>
    <p:sldId id="351" r:id="rId15"/>
    <p:sldId id="357" r:id="rId16"/>
    <p:sldId id="358" r:id="rId17"/>
    <p:sldId id="359" r:id="rId18"/>
    <p:sldId id="352" r:id="rId19"/>
    <p:sldId id="270"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80F1441-FBFB-48A1-B03B-60B883E28EE7}">
          <p14:sldIdLst>
            <p14:sldId id="310"/>
            <p14:sldId id="353"/>
            <p14:sldId id="292"/>
            <p14:sldId id="309"/>
            <p14:sldId id="355"/>
            <p14:sldId id="354"/>
            <p14:sldId id="346"/>
            <p14:sldId id="347"/>
            <p14:sldId id="348"/>
            <p14:sldId id="349"/>
            <p14:sldId id="360"/>
            <p14:sldId id="350"/>
            <p14:sldId id="356"/>
            <p14:sldId id="351"/>
            <p14:sldId id="357"/>
            <p14:sldId id="358"/>
            <p14:sldId id="359"/>
            <p14:sldId id="352"/>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T H" initials="CH" lastIdx="1" clrIdx="0">
    <p:extLst>
      <p:ext uri="{19B8F6BF-5375-455C-9EA6-DF929625EA0E}">
        <p15:presenceInfo xmlns:p15="http://schemas.microsoft.com/office/powerpoint/2012/main" userId="b66ede6071c05f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262626"/>
    <a:srgbClr val="7721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5852" autoAdjust="0"/>
  </p:normalViewPr>
  <p:slideViewPr>
    <p:cSldViewPr snapToGrid="0" snapToObjects="1">
      <p:cViewPr varScale="1">
        <p:scale>
          <a:sx n="99" d="100"/>
          <a:sy n="99" d="100"/>
        </p:scale>
        <p:origin x="230" y="77"/>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FC520-B601-2148-876B-009DD977CB72}" type="datetimeFigureOut">
              <a:rPr kumimoji="1" lang="zh-CN" altLang="en-US" smtClean="0"/>
              <a:t>2023/6/7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355C49-7AB4-BB4D-BFDF-6A908836B908}" type="slidenum">
              <a:rPr kumimoji="1" lang="zh-CN" altLang="en-US" smtClean="0"/>
              <a:t>‹#›</a:t>
            </a:fld>
            <a:endParaRPr kumimoji="1" lang="zh-CN" altLang="en-US"/>
          </a:p>
        </p:txBody>
      </p:sp>
    </p:spTree>
    <p:extLst>
      <p:ext uri="{BB962C8B-B14F-4D97-AF65-F5344CB8AC3E}">
        <p14:creationId xmlns:p14="http://schemas.microsoft.com/office/powerpoint/2010/main" val="196889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1441264" y="3888699"/>
            <a:ext cx="5799600" cy="406400"/>
          </a:xfrm>
        </p:spPr>
        <p:txBody>
          <a:bodyPr anchor="ctr" anchorCtr="0">
            <a:noAutofit/>
          </a:bodyPr>
          <a:lstStyle>
            <a:lvl1pPr marL="0" indent="0" algn="l">
              <a:buNone/>
              <a:defRPr kumimoji="1" lang="zh-CN" altLang="en-US" sz="2000" kern="1200" dirty="0">
                <a:solidFill>
                  <a:schemeClr val="bg1"/>
                </a:solidFill>
                <a:effectLst>
                  <a:outerShdw blurRad="38100" dist="38100" dir="2700000" algn="tl">
                    <a:srgbClr val="000000">
                      <a:alpha val="43137"/>
                    </a:srgbClr>
                  </a:outerShdw>
                </a:effectLst>
                <a:latin typeface="Microsoft YaHei Light" panose="020B0502040204020203" pitchFamily="34" charset="-122"/>
                <a:ea typeface="Microsoft YaHei Light" panose="020B0502040204020203" pitchFamily="34"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hidden="1">
            <a:extLst>
              <a:ext uri="{FF2B5EF4-FFF2-40B4-BE49-F238E27FC236}">
                <a16:creationId xmlns:a16="http://schemas.microsoft.com/office/drawing/2014/main" id="{1C62AEFA-B7FC-1E42-AACE-DE44E274717C}"/>
              </a:ext>
            </a:extLst>
          </p:cNvPr>
          <p:cNvSpPr>
            <a:spLocks noGrp="1"/>
          </p:cNvSpPr>
          <p:nvPr>
            <p:ph type="dt" sz="half" idx="10"/>
          </p:nvPr>
        </p:nvSpPr>
        <p:spPr/>
        <p:txBody>
          <a:bodyPr/>
          <a:lstStyle/>
          <a:p>
            <a:fld id="{668041D7-C0C8-B94A-8317-BF1D08024E63}" type="datetime1">
              <a:rPr kumimoji="1" lang="zh-CN" altLang="en-US" smtClean="0"/>
              <a:t>2023/6/7</a:t>
            </a:fld>
            <a:endParaRPr kumimoji="1" lang="zh-CN" altLang="en-US"/>
          </a:p>
        </p:txBody>
      </p:sp>
      <p:sp>
        <p:nvSpPr>
          <p:cNvPr id="5" name="页脚占位符 4" hidden="1">
            <a:extLst>
              <a:ext uri="{FF2B5EF4-FFF2-40B4-BE49-F238E27FC236}">
                <a16:creationId xmlns:a16="http://schemas.microsoft.com/office/drawing/2014/main" id="{FFF6C402-0F77-4743-81E1-C5262B7D2004}"/>
              </a:ext>
            </a:extLst>
          </p:cNvPr>
          <p:cNvSpPr>
            <a:spLocks noGrp="1"/>
          </p:cNvSpPr>
          <p:nvPr>
            <p:ph type="ftr" sz="quarter" idx="11"/>
          </p:nvPr>
        </p:nvSpPr>
        <p:spPr/>
        <p:txBody>
          <a:bodyPr/>
          <a:lstStyle/>
          <a:p>
            <a:endParaRPr kumimoji="1" lang="zh-CN" altLang="en-US"/>
          </a:p>
        </p:txBody>
      </p:sp>
      <p:sp>
        <p:nvSpPr>
          <p:cNvPr id="6" name="灯片编号占位符 5" hidden="1">
            <a:extLst>
              <a:ext uri="{FF2B5EF4-FFF2-40B4-BE49-F238E27FC236}">
                <a16:creationId xmlns:a16="http://schemas.microsoft.com/office/drawing/2014/main" id="{79B57F36-6C7E-7642-B919-57159B170430}"/>
              </a:ext>
            </a:extLst>
          </p:cNvPr>
          <p:cNvSpPr>
            <a:spLocks noGrp="1"/>
          </p:cNvSpPr>
          <p:nvPr>
            <p:ph type="sldNum" sz="quarter" idx="12"/>
          </p:nvPr>
        </p:nvSpPr>
        <p:spPr/>
        <p:txBody>
          <a:bodyPr/>
          <a:lstStyle/>
          <a:p>
            <a:fld id="{562DC770-FF79-6F43-8302-D9B49950C096}" type="slidenum">
              <a:rPr kumimoji="1" lang="zh-CN" altLang="en-US" smtClean="0"/>
              <a:t>‹#›</a:t>
            </a:fld>
            <a:endParaRPr kumimoji="1" lang="zh-CN" altLang="en-US"/>
          </a:p>
        </p:txBody>
      </p:sp>
      <p:pic>
        <p:nvPicPr>
          <p:cNvPr id="8" name="doubleline">
            <a:extLst>
              <a:ext uri="{FF2B5EF4-FFF2-40B4-BE49-F238E27FC236}">
                <a16:creationId xmlns:a16="http://schemas.microsoft.com/office/drawing/2014/main" id="{5C802FD5-865A-4DDF-8BAE-F30523E39BF2}"/>
              </a:ext>
            </a:extLst>
          </p:cNvPr>
          <p:cNvPicPr>
            <a:picLocks noChangeAspect="1"/>
          </p:cNvPicPr>
          <p:nvPr userDrawn="1"/>
        </p:nvPicPr>
        <p:blipFill>
          <a:blip r:embed="rId3"/>
          <a:stretch>
            <a:fillRect/>
          </a:stretch>
        </p:blipFill>
        <p:spPr>
          <a:xfrm>
            <a:off x="1441264" y="3888699"/>
            <a:ext cx="5799600" cy="406400"/>
          </a:xfrm>
          <a:prstGeom prst="rect">
            <a:avLst/>
          </a:prstGeom>
        </p:spPr>
      </p:pic>
      <p:pic>
        <p:nvPicPr>
          <p:cNvPr id="10" name="triangle">
            <a:extLst>
              <a:ext uri="{FF2B5EF4-FFF2-40B4-BE49-F238E27FC236}">
                <a16:creationId xmlns:a16="http://schemas.microsoft.com/office/drawing/2014/main" id="{24DD6F4E-BB03-414F-B4F7-A0C0A440B196}"/>
              </a:ext>
            </a:extLst>
          </p:cNvPr>
          <p:cNvPicPr>
            <a:picLocks noChangeAspect="1"/>
          </p:cNvPicPr>
          <p:nvPr userDrawn="1"/>
        </p:nvPicPr>
        <p:blipFill>
          <a:blip r:embed="rId4">
            <a:alphaModFix amt="86000"/>
          </a:blip>
          <a:srcRect/>
          <a:stretch/>
        </p:blipFill>
        <p:spPr>
          <a:xfrm>
            <a:off x="882464" y="2721679"/>
            <a:ext cx="558800" cy="368300"/>
          </a:xfrm>
          <a:prstGeom prst="rect">
            <a:avLst/>
          </a:prstGeom>
          <a:effectLst>
            <a:outerShdw sx="1000" sy="1000" algn="ctr" rotWithShape="0">
              <a:srgbClr val="000000"/>
            </a:outerShdw>
          </a:effectLst>
        </p:spPr>
      </p:pic>
      <p:sp>
        <p:nvSpPr>
          <p:cNvPr id="2" name="标题 1">
            <a:extLst>
              <a:ext uri="{FF2B5EF4-FFF2-40B4-BE49-F238E27FC236}">
                <a16:creationId xmlns:a16="http://schemas.microsoft.com/office/drawing/2014/main" id="{CCA3109C-5429-604B-B9CB-C10A57D66422}"/>
              </a:ext>
            </a:extLst>
          </p:cNvPr>
          <p:cNvSpPr>
            <a:spLocks noGrp="1"/>
          </p:cNvSpPr>
          <p:nvPr>
            <p:ph type="ctrTitle" hasCustomPrompt="1"/>
          </p:nvPr>
        </p:nvSpPr>
        <p:spPr>
          <a:xfrm>
            <a:off x="1441264" y="2565345"/>
            <a:ext cx="5799600" cy="1324800"/>
          </a:xfrm>
        </p:spPr>
        <p:txBody>
          <a:bodyPr anchor="ctr" anchorCtr="0">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1" lang="zh-CN" altLang="en-US" sz="4000" b="1" kern="1200"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dirty="0"/>
              <a:t>单击此处编辑母版标题</a:t>
            </a:r>
            <a:br>
              <a:rPr kumimoji="1" lang="en-US" altLang="zh-CN" dirty="0"/>
            </a:br>
            <a:r>
              <a:rPr kumimoji="1" lang="zh-CN" altLang="en-US" sz="4000" b="1" dirty="0">
                <a:solidFill>
                  <a:schemeClr val="bg1"/>
                </a:solidFill>
                <a:latin typeface="Microsoft YaHei" panose="020B0503020204020204" pitchFamily="34" charset="-122"/>
                <a:ea typeface="Microsoft YaHei" panose="020B0503020204020204" pitchFamily="34" charset="-122"/>
              </a:rPr>
              <a:t>尽量回车保证标题为两行</a:t>
            </a:r>
            <a:endParaRPr kumimoji="1" lang="zh-CN" altLang="en-US" dirty="0"/>
          </a:p>
        </p:txBody>
      </p:sp>
    </p:spTree>
    <p:extLst>
      <p:ext uri="{BB962C8B-B14F-4D97-AF65-F5344CB8AC3E}">
        <p14:creationId xmlns:p14="http://schemas.microsoft.com/office/powerpoint/2010/main" val="3097292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3_节标题">
    <p:bg>
      <p:bgPr>
        <a:solidFill>
          <a:schemeClr val="bg1"/>
        </a:solidFill>
        <a:effectLst/>
      </p:bgPr>
    </p:bg>
    <p:spTree>
      <p:nvGrpSpPr>
        <p:cNvPr id="1" name=""/>
        <p:cNvGrpSpPr/>
        <p:nvPr/>
      </p:nvGrpSpPr>
      <p:grpSpPr>
        <a:xfrm>
          <a:off x="0" y="0"/>
          <a:ext cx="0" cy="0"/>
          <a:chOff x="0" y="0"/>
          <a:chExt cx="0" cy="0"/>
        </a:xfrm>
      </p:grpSpPr>
      <p:pic>
        <p:nvPicPr>
          <p:cNvPr id="10" name="图片 9" descr="图片包含 桌子, 食物, 建筑, 前&#10;&#10;描述已自动生成">
            <a:extLst>
              <a:ext uri="{FF2B5EF4-FFF2-40B4-BE49-F238E27FC236}">
                <a16:creationId xmlns:a16="http://schemas.microsoft.com/office/drawing/2014/main" id="{EE328450-696E-44A7-AD54-BB307068CE88}"/>
              </a:ext>
            </a:extLst>
          </p:cNvPr>
          <p:cNvPicPr>
            <a:picLocks noChangeAspect="1"/>
          </p:cNvPicPr>
          <p:nvPr userDrawn="1"/>
        </p:nvPicPr>
        <p:blipFill>
          <a:blip r:embed="rId2"/>
          <a:stretch>
            <a:fillRect/>
          </a:stretch>
        </p:blipFill>
        <p:spPr>
          <a:xfrm>
            <a:off x="306" y="0"/>
            <a:ext cx="12191388" cy="6858000"/>
          </a:xfrm>
          <a:prstGeom prst="rect">
            <a:avLst/>
          </a:prstGeom>
        </p:spPr>
      </p:pic>
      <p:pic>
        <p:nvPicPr>
          <p:cNvPr id="15" name="图片 14" descr="图片包含 游戏机, 画, 钟表&#10;&#10;描述已自动生成">
            <a:extLst>
              <a:ext uri="{FF2B5EF4-FFF2-40B4-BE49-F238E27FC236}">
                <a16:creationId xmlns:a16="http://schemas.microsoft.com/office/drawing/2014/main" id="{3D0C9252-00E5-4462-AD57-4A3481AA2560}"/>
              </a:ext>
            </a:extLst>
          </p:cNvPr>
          <p:cNvPicPr>
            <a:picLocks noChangeAspect="1"/>
          </p:cNvPicPr>
          <p:nvPr userDrawn="1"/>
        </p:nvPicPr>
        <p:blipFill rotWithShape="1">
          <a:blip r:embed="rId3"/>
          <a:srcRect l="13880" r="47917"/>
          <a:stretch/>
        </p:blipFill>
        <p:spPr>
          <a:xfrm>
            <a:off x="-9525" y="-19050"/>
            <a:ext cx="5438775" cy="6933320"/>
          </a:xfrm>
          <a:prstGeom prst="rect">
            <a:avLst/>
          </a:prstGeom>
        </p:spPr>
      </p:pic>
      <p:sp>
        <p:nvSpPr>
          <p:cNvPr id="2" name="标题 1">
            <a:extLst>
              <a:ext uri="{FF2B5EF4-FFF2-40B4-BE49-F238E27FC236}">
                <a16:creationId xmlns:a16="http://schemas.microsoft.com/office/drawing/2014/main" id="{2B0CFEC9-317D-8243-AE29-F9924EE8E7D8}"/>
              </a:ext>
            </a:extLst>
          </p:cNvPr>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6040202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a:extLst>
              <a:ext uri="{FF2B5EF4-FFF2-40B4-BE49-F238E27FC236}">
                <a16:creationId xmlns:a16="http://schemas.microsoft.com/office/drawing/2014/main" id="{6D5812D0-DB1B-CB4D-BF89-D47C57EEDD17}"/>
              </a:ext>
            </a:extLst>
          </p:cNvPr>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a:extLst>
              <a:ext uri="{FF2B5EF4-FFF2-40B4-BE49-F238E27FC236}">
                <a16:creationId xmlns:a16="http://schemas.microsoft.com/office/drawing/2014/main" id="{0C184EF6-0952-461F-A80E-320DB1BF0919}"/>
              </a:ext>
            </a:extLst>
          </p:cNvPr>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0</a:t>
            </a:r>
            <a:r>
              <a:rPr lang="en-US" altLang="zh-CN" sz="7200" b="1" i="1" dirty="0">
                <a:solidFill>
                  <a:schemeClr val="tx1">
                    <a:lumMod val="75000"/>
                    <a:lumOff val="25000"/>
                  </a:schemeClr>
                </a:solidFill>
                <a:latin typeface="Arial Black" panose="020B0604020202020204" pitchFamily="34" charset="0"/>
                <a:cs typeface="Arial Black" panose="020B0604020202020204" pitchFamily="34" charset="0"/>
              </a:rPr>
              <a:t>3</a:t>
            </a:r>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a:t>
            </a:r>
          </a:p>
        </p:txBody>
      </p:sp>
      <p:sp>
        <p:nvSpPr>
          <p:cNvPr id="9" name="灯片编号占位符 5">
            <a:extLst>
              <a:ext uri="{FF2B5EF4-FFF2-40B4-BE49-F238E27FC236}">
                <a16:creationId xmlns:a16="http://schemas.microsoft.com/office/drawing/2014/main" id="{35AD995D-23CC-4CB8-B3CC-B830932B0B8C}"/>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421683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0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12F34-CE97-B446-A37B-EB474FDBC776}"/>
              </a:ext>
            </a:extLst>
          </p:cNvPr>
          <p:cNvSpPr>
            <a:spLocks noGrp="1"/>
          </p:cNvSpPr>
          <p:nvPr>
            <p:ph type="title"/>
          </p:nvPr>
        </p:nvSpPr>
        <p:spPr>
          <a:xfrm>
            <a:off x="838200" y="658812"/>
            <a:ext cx="8564880" cy="587375"/>
          </a:xfrm>
        </p:spPr>
        <p:txBody>
          <a:bodyPr>
            <a:normAutofit/>
          </a:bodyPr>
          <a:lstStyle>
            <a:lvl1pPr>
              <a:defRPr sz="3000" b="1">
                <a:solidFill>
                  <a:srgbClr val="404040"/>
                </a:solidFill>
              </a:defRPr>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CF2FF6B5-3625-6748-BD00-70E81528A54D}"/>
              </a:ext>
            </a:extLst>
          </p:cNvPr>
          <p:cNvSpPr>
            <a:spLocks noGrp="1"/>
          </p:cNvSpPr>
          <p:nvPr>
            <p:ph idx="1"/>
          </p:nvPr>
        </p:nvSpPr>
        <p:spPr>
          <a:xfrm>
            <a:off x="1165860" y="1363981"/>
            <a:ext cx="9791700" cy="453390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94E39B5B-A962-884D-B916-4D3FAEE48915}" type="datetime1">
              <a:rPr kumimoji="1" lang="zh-CN" altLang="en-US" smtClean="0"/>
              <a:t>2023/6/7</a:t>
            </a:fld>
            <a:endParaRPr kumimoji="1" lang="zh-CN" altLang="en-US"/>
          </a:p>
        </p:txBody>
      </p:sp>
      <p:pic>
        <p:nvPicPr>
          <p:cNvPr id="8" name="图片 7">
            <a:extLst>
              <a:ext uri="{FF2B5EF4-FFF2-40B4-BE49-F238E27FC236}">
                <a16:creationId xmlns:a16="http://schemas.microsoft.com/office/drawing/2014/main" id="{590619E0-58A2-423F-8230-8E1FF159016E}"/>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9" name="灯片编号占位符 5">
            <a:extLst>
              <a:ext uri="{FF2B5EF4-FFF2-40B4-BE49-F238E27FC236}">
                <a16:creationId xmlns:a16="http://schemas.microsoft.com/office/drawing/2014/main" id="{9D912DAF-931C-4ECD-ADDD-BBB18C01FD68}"/>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859845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2FF6B5-3625-6748-BD00-70E81528A54D}"/>
              </a:ext>
            </a:extLst>
          </p:cNvPr>
          <p:cNvSpPr>
            <a:spLocks noGrp="1"/>
          </p:cNvSpPr>
          <p:nvPr>
            <p:ph idx="1"/>
          </p:nvPr>
        </p:nvSpPr>
        <p:spPr>
          <a:xfrm>
            <a:off x="1127760" y="1463041"/>
            <a:ext cx="6065520" cy="443484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94E39B5B-A962-884D-B916-4D3FAEE48915}" type="datetime1">
              <a:rPr kumimoji="1" lang="zh-CN" altLang="en-US" smtClean="0"/>
              <a:t>2023/6/7</a:t>
            </a:fld>
            <a:endParaRPr kumimoji="1" lang="zh-CN" altLang="en-US"/>
          </a:p>
        </p:txBody>
      </p:sp>
      <p:pic>
        <p:nvPicPr>
          <p:cNvPr id="8" name="图片 7">
            <a:extLst>
              <a:ext uri="{FF2B5EF4-FFF2-40B4-BE49-F238E27FC236}">
                <a16:creationId xmlns:a16="http://schemas.microsoft.com/office/drawing/2014/main" id="{BA08D683-EDED-4CCB-8BC8-884F81465B26}"/>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9" name="灯片编号占位符 5">
            <a:extLst>
              <a:ext uri="{FF2B5EF4-FFF2-40B4-BE49-F238E27FC236}">
                <a16:creationId xmlns:a16="http://schemas.microsoft.com/office/drawing/2014/main" id="{2B3AADA2-5F90-4750-8C96-6BE32998E636}"/>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
        <p:nvSpPr>
          <p:cNvPr id="10" name="标题 1">
            <a:extLst>
              <a:ext uri="{FF2B5EF4-FFF2-40B4-BE49-F238E27FC236}">
                <a16:creationId xmlns:a16="http://schemas.microsoft.com/office/drawing/2014/main" id="{9AB6FD41-7866-4FB1-B73D-387561A7FE22}"/>
              </a:ext>
            </a:extLst>
          </p:cNvPr>
          <p:cNvSpPr>
            <a:spLocks noGrp="1"/>
          </p:cNvSpPr>
          <p:nvPr>
            <p:ph type="title"/>
          </p:nvPr>
        </p:nvSpPr>
        <p:spPr>
          <a:xfrm>
            <a:off x="838200" y="658812"/>
            <a:ext cx="6583681" cy="587375"/>
          </a:xfrm>
        </p:spPr>
        <p:txBody>
          <a:bodyPr>
            <a:normAutofit/>
          </a:bodyPr>
          <a:lstStyle>
            <a:lvl1pPr>
              <a:defRPr sz="3000" b="1">
                <a:solidFill>
                  <a:srgbClr val="404040"/>
                </a:solidFill>
              </a:defRPr>
            </a:lvl1pPr>
          </a:lstStyle>
          <a:p>
            <a:r>
              <a:rPr kumimoji="1" lang="zh-CN" altLang="en-US" dirty="0"/>
              <a:t>单击此处编辑母版标题样式</a:t>
            </a:r>
          </a:p>
        </p:txBody>
      </p:sp>
      <p:sp>
        <p:nvSpPr>
          <p:cNvPr id="12" name="图片占位符 11">
            <a:extLst>
              <a:ext uri="{FF2B5EF4-FFF2-40B4-BE49-F238E27FC236}">
                <a16:creationId xmlns:a16="http://schemas.microsoft.com/office/drawing/2014/main" id="{61AF82E7-3187-4B29-8476-E102FAAD73B1}"/>
              </a:ext>
            </a:extLst>
          </p:cNvPr>
          <p:cNvSpPr>
            <a:spLocks noGrp="1"/>
          </p:cNvSpPr>
          <p:nvPr>
            <p:ph type="pic" sz="quarter" idx="13"/>
          </p:nvPr>
        </p:nvSpPr>
        <p:spPr>
          <a:xfrm>
            <a:off x="7421881" y="990600"/>
            <a:ext cx="3749675" cy="4906963"/>
          </a:xfrm>
        </p:spPr>
        <p:txBody>
          <a:bodyPr/>
          <a:lstStyle/>
          <a:p>
            <a:endParaRPr lang="zh-CN" altLang="en-US"/>
          </a:p>
        </p:txBody>
      </p:sp>
    </p:spTree>
    <p:extLst>
      <p:ext uri="{BB962C8B-B14F-4D97-AF65-F5344CB8AC3E}">
        <p14:creationId xmlns:p14="http://schemas.microsoft.com/office/powerpoint/2010/main" val="1085275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_成员介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图片占位符 49">
            <a:extLst>
              <a:ext uri="{FF2B5EF4-FFF2-40B4-BE49-F238E27FC236}">
                <a16:creationId xmlns:a16="http://schemas.microsoft.com/office/drawing/2014/main" id="{5065AEB2-617C-4AF6-9728-BA5643C287AC}"/>
              </a:ext>
            </a:extLst>
          </p:cNvPr>
          <p:cNvSpPr>
            <a:spLocks noGrp="1"/>
          </p:cNvSpPr>
          <p:nvPr>
            <p:ph type="pic" sz="quarter" idx="23"/>
          </p:nvPr>
        </p:nvSpPr>
        <p:spPr>
          <a:xfrm>
            <a:off x="1863725" y="1939925"/>
            <a:ext cx="1903413" cy="1903413"/>
          </a:xfrm>
          <a:prstGeom prst="ellipse">
            <a:avLst/>
          </a:prstGeom>
        </p:spPr>
        <p:txBody>
          <a:bodyPr/>
          <a:lstStyle/>
          <a:p>
            <a:endParaRPr lang="zh-CN" altLang="en-US"/>
          </a:p>
        </p:txBody>
      </p:sp>
      <p:sp>
        <p:nvSpPr>
          <p:cNvPr id="51" name="图片占位符 49">
            <a:extLst>
              <a:ext uri="{FF2B5EF4-FFF2-40B4-BE49-F238E27FC236}">
                <a16:creationId xmlns:a16="http://schemas.microsoft.com/office/drawing/2014/main" id="{7C298331-5B18-4C98-8817-E35A33D57D8B}"/>
              </a:ext>
            </a:extLst>
          </p:cNvPr>
          <p:cNvSpPr>
            <a:spLocks noGrp="1"/>
          </p:cNvSpPr>
          <p:nvPr>
            <p:ph type="pic" sz="quarter" idx="24"/>
          </p:nvPr>
        </p:nvSpPr>
        <p:spPr>
          <a:xfrm>
            <a:off x="5102783" y="1939539"/>
            <a:ext cx="1903413" cy="1903413"/>
          </a:xfrm>
          <a:prstGeom prst="ellipse">
            <a:avLst/>
          </a:prstGeom>
        </p:spPr>
        <p:txBody>
          <a:bodyPr/>
          <a:lstStyle/>
          <a:p>
            <a:endParaRPr lang="zh-CN" altLang="en-US"/>
          </a:p>
        </p:txBody>
      </p:sp>
      <p:sp>
        <p:nvSpPr>
          <p:cNvPr id="52" name="图片占位符 49">
            <a:extLst>
              <a:ext uri="{FF2B5EF4-FFF2-40B4-BE49-F238E27FC236}">
                <a16:creationId xmlns:a16="http://schemas.microsoft.com/office/drawing/2014/main" id="{F92A1FEA-9720-474C-A40C-A6A3EAFB0B56}"/>
              </a:ext>
            </a:extLst>
          </p:cNvPr>
          <p:cNvSpPr>
            <a:spLocks noGrp="1"/>
          </p:cNvSpPr>
          <p:nvPr>
            <p:ph type="pic" sz="quarter" idx="25"/>
          </p:nvPr>
        </p:nvSpPr>
        <p:spPr>
          <a:xfrm>
            <a:off x="8511279" y="1927776"/>
            <a:ext cx="1903413" cy="1903413"/>
          </a:xfrm>
          <a:prstGeom prst="ellipse">
            <a:avLst/>
          </a:prstGeom>
        </p:spPr>
        <p:txBody>
          <a:bodyPr/>
          <a:lstStyle/>
          <a:p>
            <a:endParaRPr lang="zh-CN" altLang="en-US"/>
          </a:p>
        </p:txBody>
      </p:sp>
      <p:sp>
        <p:nvSpPr>
          <p:cNvPr id="2" name="标题 1">
            <a:extLst>
              <a:ext uri="{FF2B5EF4-FFF2-40B4-BE49-F238E27FC236}">
                <a16:creationId xmlns:a16="http://schemas.microsoft.com/office/drawing/2014/main" id="{73A107DC-FF97-174B-83E6-EFC85E1E07E8}"/>
              </a:ext>
            </a:extLst>
          </p:cNvPr>
          <p:cNvSpPr>
            <a:spLocks noGrp="1"/>
          </p:cNvSpPr>
          <p:nvPr>
            <p:ph type="title" hasCustomPrompt="1"/>
          </p:nvPr>
        </p:nvSpPr>
        <p:spPr>
          <a:xfrm>
            <a:off x="1170211" y="254092"/>
            <a:ext cx="10515600" cy="1325563"/>
          </a:xfrm>
        </p:spPr>
        <p:txBody>
          <a:bodyPr>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1" lang="zh-CN" altLang="en-US" sz="3000" b="1" kern="1200" dirty="0">
                <a:solidFill>
                  <a:schemeClr val="bg1">
                    <a:lumMod val="95000"/>
                  </a:schemeClr>
                </a:solidFill>
                <a:latin typeface="PingFang SC Semibold" panose="020B0400000000000000" pitchFamily="34" charset="-122"/>
                <a:ea typeface="PingFang SC Semibold" panose="020B0400000000000000" pitchFamily="34" charset="-122"/>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000" b="1" dirty="0">
                <a:solidFill>
                  <a:schemeClr val="bg1">
                    <a:lumMod val="95000"/>
                  </a:schemeClr>
                </a:solidFill>
                <a:latin typeface="PingFang SC Semibold" panose="020B0400000000000000" pitchFamily="34" charset="-122"/>
                <a:ea typeface="PingFang SC Semibold" panose="020B0400000000000000" pitchFamily="34" charset="-122"/>
              </a:rPr>
              <a:t>团队介绍 </a:t>
            </a:r>
            <a:r>
              <a:rPr kumimoji="1" lang="en-US" altLang="zh-CN" sz="3000" b="1" dirty="0">
                <a:solidFill>
                  <a:schemeClr val="bg1">
                    <a:lumMod val="95000"/>
                  </a:schemeClr>
                </a:solidFill>
                <a:latin typeface="PingFang SC Semibold" panose="020B0400000000000000" pitchFamily="34" charset="-122"/>
                <a:ea typeface="PingFang SC Semibold" panose="020B0400000000000000" pitchFamily="34" charset="-122"/>
              </a:rPr>
              <a:t>Team Introduction</a:t>
            </a:r>
            <a:endParaRPr kumimoji="1" lang="zh-CN" altLang="en-US" dirty="0"/>
          </a:p>
        </p:txBody>
      </p:sp>
      <p:sp>
        <p:nvSpPr>
          <p:cNvPr id="3" name="日期占位符 2">
            <a:extLst>
              <a:ext uri="{FF2B5EF4-FFF2-40B4-BE49-F238E27FC236}">
                <a16:creationId xmlns:a16="http://schemas.microsoft.com/office/drawing/2014/main" id="{324DF187-5767-AE44-965E-7B07CB226C7D}"/>
              </a:ext>
            </a:extLst>
          </p:cNvPr>
          <p:cNvSpPr>
            <a:spLocks noGrp="1"/>
          </p:cNvSpPr>
          <p:nvPr>
            <p:ph type="dt" sz="half" idx="10"/>
          </p:nvPr>
        </p:nvSpPr>
        <p:spPr/>
        <p:txBody>
          <a:bodyPr/>
          <a:lstStyle/>
          <a:p>
            <a:fld id="{F2843113-99F0-E94F-B43B-C597B50D8210}" type="datetime1">
              <a:rPr kumimoji="1" lang="zh-CN" altLang="en-US" smtClean="0"/>
              <a:t>2023/6/7</a:t>
            </a:fld>
            <a:endParaRPr kumimoji="1" lang="zh-CN" altLang="en-US"/>
          </a:p>
        </p:txBody>
      </p:sp>
      <p:pic>
        <p:nvPicPr>
          <p:cNvPr id="6" name="图片 5">
            <a:extLst>
              <a:ext uri="{FF2B5EF4-FFF2-40B4-BE49-F238E27FC236}">
                <a16:creationId xmlns:a16="http://schemas.microsoft.com/office/drawing/2014/main" id="{3812E0FE-C78B-4BEC-98F8-55EB7EE19B55}"/>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7" name="灯片编号占位符 5">
            <a:extLst>
              <a:ext uri="{FF2B5EF4-FFF2-40B4-BE49-F238E27FC236}">
                <a16:creationId xmlns:a16="http://schemas.microsoft.com/office/drawing/2014/main" id="{3812377F-11ED-4AD7-89CB-040B13F605FE}"/>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30" name="图片 29">
            <a:extLst>
              <a:ext uri="{FF2B5EF4-FFF2-40B4-BE49-F238E27FC236}">
                <a16:creationId xmlns:a16="http://schemas.microsoft.com/office/drawing/2014/main" id="{0457B80C-BA28-40B8-8A43-917069ABA008}"/>
              </a:ext>
            </a:extLst>
          </p:cNvPr>
          <p:cNvPicPr>
            <a:picLocks noChangeAspect="1"/>
          </p:cNvPicPr>
          <p:nvPr userDrawn="1"/>
        </p:nvPicPr>
        <p:blipFill>
          <a:blip r:embed="rId4"/>
          <a:stretch>
            <a:fillRect/>
          </a:stretch>
        </p:blipFill>
        <p:spPr>
          <a:xfrm>
            <a:off x="2732560" y="4140944"/>
            <a:ext cx="165100" cy="76200"/>
          </a:xfrm>
          <a:prstGeom prst="rect">
            <a:avLst/>
          </a:prstGeom>
        </p:spPr>
      </p:pic>
      <p:pic>
        <p:nvPicPr>
          <p:cNvPr id="31" name="图片 30">
            <a:extLst>
              <a:ext uri="{FF2B5EF4-FFF2-40B4-BE49-F238E27FC236}">
                <a16:creationId xmlns:a16="http://schemas.microsoft.com/office/drawing/2014/main" id="{C679EC02-9223-4405-A3E9-2A88DC7641A7}"/>
              </a:ext>
            </a:extLst>
          </p:cNvPr>
          <p:cNvPicPr>
            <a:picLocks noChangeAspect="1"/>
          </p:cNvPicPr>
          <p:nvPr userDrawn="1"/>
        </p:nvPicPr>
        <p:blipFill>
          <a:blip r:embed="rId4"/>
          <a:stretch>
            <a:fillRect/>
          </a:stretch>
        </p:blipFill>
        <p:spPr>
          <a:xfrm>
            <a:off x="5962648" y="4140944"/>
            <a:ext cx="165100" cy="76200"/>
          </a:xfrm>
          <a:prstGeom prst="rect">
            <a:avLst/>
          </a:prstGeom>
        </p:spPr>
      </p:pic>
      <p:pic>
        <p:nvPicPr>
          <p:cNvPr id="32" name="图片 31">
            <a:extLst>
              <a:ext uri="{FF2B5EF4-FFF2-40B4-BE49-F238E27FC236}">
                <a16:creationId xmlns:a16="http://schemas.microsoft.com/office/drawing/2014/main" id="{FD6CE9E5-FEBE-4647-BC20-3F5E986471C3}"/>
              </a:ext>
            </a:extLst>
          </p:cNvPr>
          <p:cNvPicPr>
            <a:picLocks noChangeAspect="1"/>
          </p:cNvPicPr>
          <p:nvPr userDrawn="1"/>
        </p:nvPicPr>
        <p:blipFill>
          <a:blip r:embed="rId4"/>
          <a:stretch>
            <a:fillRect/>
          </a:stretch>
        </p:blipFill>
        <p:spPr>
          <a:xfrm>
            <a:off x="9406492" y="4140944"/>
            <a:ext cx="165100" cy="76200"/>
          </a:xfrm>
          <a:prstGeom prst="rect">
            <a:avLst/>
          </a:prstGeom>
        </p:spPr>
      </p:pic>
      <p:sp>
        <p:nvSpPr>
          <p:cNvPr id="38" name="文本占位符 36">
            <a:extLst>
              <a:ext uri="{FF2B5EF4-FFF2-40B4-BE49-F238E27FC236}">
                <a16:creationId xmlns:a16="http://schemas.microsoft.com/office/drawing/2014/main" id="{9203FAE4-6D7B-4548-9C1D-3E971C5FC477}"/>
              </a:ext>
            </a:extLst>
          </p:cNvPr>
          <p:cNvSpPr>
            <a:spLocks noGrp="1"/>
          </p:cNvSpPr>
          <p:nvPr>
            <p:ph type="body" sz="quarter" idx="14" hasCustomPrompt="1"/>
          </p:nvPr>
        </p:nvSpPr>
        <p:spPr>
          <a:xfrm>
            <a:off x="2376000"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0" name="文本占位符 39">
            <a:extLst>
              <a:ext uri="{FF2B5EF4-FFF2-40B4-BE49-F238E27FC236}">
                <a16:creationId xmlns:a16="http://schemas.microsoft.com/office/drawing/2014/main" id="{91339E33-B5C4-4990-91B2-90141B083CFD}"/>
              </a:ext>
            </a:extLst>
          </p:cNvPr>
          <p:cNvSpPr>
            <a:spLocks noGrp="1"/>
          </p:cNvSpPr>
          <p:nvPr>
            <p:ph type="body" sz="quarter" idx="15" hasCustomPrompt="1"/>
          </p:nvPr>
        </p:nvSpPr>
        <p:spPr>
          <a:xfrm>
            <a:off x="1533600"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zh-CN" altLang="en-US" dirty="0"/>
              <a:t>单击此处编辑详细人物介绍内容</a:t>
            </a:r>
          </a:p>
        </p:txBody>
      </p:sp>
      <p:sp>
        <p:nvSpPr>
          <p:cNvPr id="42" name="文本占位符 41">
            <a:extLst>
              <a:ext uri="{FF2B5EF4-FFF2-40B4-BE49-F238E27FC236}">
                <a16:creationId xmlns:a16="http://schemas.microsoft.com/office/drawing/2014/main" id="{E720F956-3456-4EB1-9FBB-08AC86E0F6E2}"/>
              </a:ext>
            </a:extLst>
          </p:cNvPr>
          <p:cNvSpPr>
            <a:spLocks noGrp="1"/>
          </p:cNvSpPr>
          <p:nvPr>
            <p:ph type="body" sz="quarter" idx="16" hasCustomPrompt="1"/>
          </p:nvPr>
        </p:nvSpPr>
        <p:spPr>
          <a:xfrm>
            <a:off x="2530800"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职位</a:t>
            </a:r>
          </a:p>
        </p:txBody>
      </p:sp>
      <p:sp>
        <p:nvSpPr>
          <p:cNvPr id="43" name="文本占位符 36">
            <a:extLst>
              <a:ext uri="{FF2B5EF4-FFF2-40B4-BE49-F238E27FC236}">
                <a16:creationId xmlns:a16="http://schemas.microsoft.com/office/drawing/2014/main" id="{3A85D957-04B1-43C1-B645-1ADD343CAAA1}"/>
              </a:ext>
            </a:extLst>
          </p:cNvPr>
          <p:cNvSpPr>
            <a:spLocks noGrp="1"/>
          </p:cNvSpPr>
          <p:nvPr>
            <p:ph type="body" sz="quarter" idx="17" hasCustomPrompt="1"/>
          </p:nvPr>
        </p:nvSpPr>
        <p:spPr>
          <a:xfrm>
            <a:off x="5711896"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4" name="文本占位符 39">
            <a:extLst>
              <a:ext uri="{FF2B5EF4-FFF2-40B4-BE49-F238E27FC236}">
                <a16:creationId xmlns:a16="http://schemas.microsoft.com/office/drawing/2014/main" id="{BF45D191-E6EF-4880-8FDA-1E6A4DDD8AF1}"/>
              </a:ext>
            </a:extLst>
          </p:cNvPr>
          <p:cNvSpPr>
            <a:spLocks noGrp="1"/>
          </p:cNvSpPr>
          <p:nvPr>
            <p:ph type="body" sz="quarter" idx="18" hasCustomPrompt="1"/>
          </p:nvPr>
        </p:nvSpPr>
        <p:spPr>
          <a:xfrm>
            <a:off x="4869496"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zh-CN" altLang="en-US" dirty="0"/>
              <a:t>单击此处编辑详细人物介绍内容</a:t>
            </a:r>
          </a:p>
        </p:txBody>
      </p:sp>
      <p:sp>
        <p:nvSpPr>
          <p:cNvPr id="45" name="文本占位符 41">
            <a:extLst>
              <a:ext uri="{FF2B5EF4-FFF2-40B4-BE49-F238E27FC236}">
                <a16:creationId xmlns:a16="http://schemas.microsoft.com/office/drawing/2014/main" id="{34FC82AC-463B-47DA-BEB9-281C0B1BCCA8}"/>
              </a:ext>
            </a:extLst>
          </p:cNvPr>
          <p:cNvSpPr>
            <a:spLocks noGrp="1"/>
          </p:cNvSpPr>
          <p:nvPr>
            <p:ph type="body" sz="quarter" idx="19" hasCustomPrompt="1"/>
          </p:nvPr>
        </p:nvSpPr>
        <p:spPr>
          <a:xfrm>
            <a:off x="5866696"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职位</a:t>
            </a:r>
          </a:p>
        </p:txBody>
      </p:sp>
      <p:sp>
        <p:nvSpPr>
          <p:cNvPr id="46" name="文本占位符 36">
            <a:extLst>
              <a:ext uri="{FF2B5EF4-FFF2-40B4-BE49-F238E27FC236}">
                <a16:creationId xmlns:a16="http://schemas.microsoft.com/office/drawing/2014/main" id="{CF7DF532-2439-4151-B3A0-082E43F6A3BE}"/>
              </a:ext>
            </a:extLst>
          </p:cNvPr>
          <p:cNvSpPr>
            <a:spLocks noGrp="1"/>
          </p:cNvSpPr>
          <p:nvPr>
            <p:ph type="body" sz="quarter" idx="20" hasCustomPrompt="1"/>
          </p:nvPr>
        </p:nvSpPr>
        <p:spPr>
          <a:xfrm>
            <a:off x="9047792"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7" name="文本占位符 39">
            <a:extLst>
              <a:ext uri="{FF2B5EF4-FFF2-40B4-BE49-F238E27FC236}">
                <a16:creationId xmlns:a16="http://schemas.microsoft.com/office/drawing/2014/main" id="{4762B861-7E14-4E03-B263-D7CC86129532}"/>
              </a:ext>
            </a:extLst>
          </p:cNvPr>
          <p:cNvSpPr>
            <a:spLocks noGrp="1"/>
          </p:cNvSpPr>
          <p:nvPr>
            <p:ph type="body" sz="quarter" idx="21" hasCustomPrompt="1"/>
          </p:nvPr>
        </p:nvSpPr>
        <p:spPr>
          <a:xfrm>
            <a:off x="8205392"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zh-CN" altLang="en-US" dirty="0"/>
              <a:t>单击此处编辑详细人物介绍内容</a:t>
            </a:r>
          </a:p>
        </p:txBody>
      </p:sp>
      <p:sp>
        <p:nvSpPr>
          <p:cNvPr id="48" name="文本占位符 41">
            <a:extLst>
              <a:ext uri="{FF2B5EF4-FFF2-40B4-BE49-F238E27FC236}">
                <a16:creationId xmlns:a16="http://schemas.microsoft.com/office/drawing/2014/main" id="{6A074C5E-DB3E-48B1-BD76-6F09A5C90D42}"/>
              </a:ext>
            </a:extLst>
          </p:cNvPr>
          <p:cNvSpPr>
            <a:spLocks noGrp="1"/>
          </p:cNvSpPr>
          <p:nvPr>
            <p:ph type="body" sz="quarter" idx="22" hasCustomPrompt="1"/>
          </p:nvPr>
        </p:nvSpPr>
        <p:spPr>
          <a:xfrm>
            <a:off x="9202592"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职位</a:t>
            </a:r>
          </a:p>
        </p:txBody>
      </p:sp>
    </p:spTree>
    <p:extLst>
      <p:ext uri="{BB962C8B-B14F-4D97-AF65-F5344CB8AC3E}">
        <p14:creationId xmlns:p14="http://schemas.microsoft.com/office/powerpoint/2010/main" val="3796400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F9EADE39-4CB0-874C-BAFF-761E2A016F09}"/>
              </a:ext>
            </a:extLst>
          </p:cNvPr>
          <p:cNvSpPr>
            <a:spLocks noGrp="1"/>
          </p:cNvSpPr>
          <p:nvPr>
            <p:ph type="pic" idx="1"/>
          </p:nvPr>
        </p:nvSpPr>
        <p:spPr>
          <a:xfrm>
            <a:off x="3695700" y="0"/>
            <a:ext cx="84963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grpSp>
        <p:nvGrpSpPr>
          <p:cNvPr id="14" name="组合 13">
            <a:extLst>
              <a:ext uri="{FF2B5EF4-FFF2-40B4-BE49-F238E27FC236}">
                <a16:creationId xmlns:a16="http://schemas.microsoft.com/office/drawing/2014/main" id="{FA8DBD4B-5AF4-4A02-A033-4517148FE08F}"/>
              </a:ext>
            </a:extLst>
          </p:cNvPr>
          <p:cNvGrpSpPr/>
          <p:nvPr userDrawn="1"/>
        </p:nvGrpSpPr>
        <p:grpSpPr>
          <a:xfrm>
            <a:off x="182563" y="3708418"/>
            <a:ext cx="3323559" cy="369332"/>
            <a:chOff x="182563" y="3708418"/>
            <a:chExt cx="3323559" cy="369332"/>
          </a:xfrm>
        </p:grpSpPr>
        <p:pic>
          <p:nvPicPr>
            <p:cNvPr id="11" name="图片 10">
              <a:extLst>
                <a:ext uri="{FF2B5EF4-FFF2-40B4-BE49-F238E27FC236}">
                  <a16:creationId xmlns:a16="http://schemas.microsoft.com/office/drawing/2014/main" id="{D2BD3C69-ACEA-425F-BCD7-191089B52697}"/>
                </a:ext>
              </a:extLst>
            </p:cNvPr>
            <p:cNvPicPr>
              <a:picLocks noChangeAspect="1"/>
            </p:cNvPicPr>
            <p:nvPr userDrawn="1"/>
          </p:nvPicPr>
          <p:blipFill>
            <a:blip r:embed="rId3"/>
            <a:stretch>
              <a:fillRect/>
            </a:stretch>
          </p:blipFill>
          <p:spPr>
            <a:xfrm>
              <a:off x="182563" y="3708418"/>
              <a:ext cx="1619379" cy="369332"/>
            </a:xfrm>
            <a:prstGeom prst="rect">
              <a:avLst/>
            </a:prstGeom>
          </p:spPr>
        </p:pic>
        <p:pic>
          <p:nvPicPr>
            <p:cNvPr id="12" name="图片 11">
              <a:extLst>
                <a:ext uri="{FF2B5EF4-FFF2-40B4-BE49-F238E27FC236}">
                  <a16:creationId xmlns:a16="http://schemas.microsoft.com/office/drawing/2014/main" id="{A581D2E1-7331-4475-9456-F43AC4BE9D62}"/>
                </a:ext>
              </a:extLst>
            </p:cNvPr>
            <p:cNvPicPr>
              <a:picLocks noChangeAspect="1"/>
            </p:cNvPicPr>
            <p:nvPr userDrawn="1"/>
          </p:nvPicPr>
          <p:blipFill>
            <a:blip r:embed="rId3"/>
            <a:stretch>
              <a:fillRect/>
            </a:stretch>
          </p:blipFill>
          <p:spPr>
            <a:xfrm>
              <a:off x="1153384" y="3708418"/>
              <a:ext cx="1619379" cy="369332"/>
            </a:xfrm>
            <a:prstGeom prst="rect">
              <a:avLst/>
            </a:prstGeom>
          </p:spPr>
        </p:pic>
        <p:pic>
          <p:nvPicPr>
            <p:cNvPr id="13" name="图片 12">
              <a:extLst>
                <a:ext uri="{FF2B5EF4-FFF2-40B4-BE49-F238E27FC236}">
                  <a16:creationId xmlns:a16="http://schemas.microsoft.com/office/drawing/2014/main" id="{D0C506BD-B2CC-4857-BDC8-00937F0A9E06}"/>
                </a:ext>
              </a:extLst>
            </p:cNvPr>
            <p:cNvPicPr>
              <a:picLocks noChangeAspect="1"/>
            </p:cNvPicPr>
            <p:nvPr userDrawn="1"/>
          </p:nvPicPr>
          <p:blipFill>
            <a:blip r:embed="rId3"/>
            <a:stretch>
              <a:fillRect/>
            </a:stretch>
          </p:blipFill>
          <p:spPr>
            <a:xfrm>
              <a:off x="1886743" y="3708418"/>
              <a:ext cx="1619379" cy="369332"/>
            </a:xfrm>
            <a:prstGeom prst="rect">
              <a:avLst/>
            </a:prstGeom>
          </p:spPr>
        </p:pic>
      </p:grpSp>
      <p:sp>
        <p:nvSpPr>
          <p:cNvPr id="2" name="标题 1">
            <a:extLst>
              <a:ext uri="{FF2B5EF4-FFF2-40B4-BE49-F238E27FC236}">
                <a16:creationId xmlns:a16="http://schemas.microsoft.com/office/drawing/2014/main" id="{5C1BC426-4205-ED47-8478-C6798B948EEA}"/>
              </a:ext>
            </a:extLst>
          </p:cNvPr>
          <p:cNvSpPr>
            <a:spLocks noGrp="1"/>
          </p:cNvSpPr>
          <p:nvPr>
            <p:ph type="title"/>
          </p:nvPr>
        </p:nvSpPr>
        <p:spPr>
          <a:xfrm>
            <a:off x="182563" y="2095500"/>
            <a:ext cx="3313111" cy="1600200"/>
          </a:xfrm>
        </p:spPr>
        <p:txBody>
          <a:bodyPr anchor="b">
            <a:normAutofit/>
          </a:bodyPr>
          <a:lstStyle>
            <a:lvl1pPr algn="ctr">
              <a:defRPr sz="3200" b="1">
                <a:solidFill>
                  <a:schemeClr val="bg1"/>
                </a:solidFill>
              </a:defRPr>
            </a:lvl1pPr>
          </a:lstStyle>
          <a:p>
            <a:r>
              <a:rPr kumimoji="1" lang="zh-CN" altLang="en-US" dirty="0"/>
              <a:t>单击此处编辑母版标题样式</a:t>
            </a:r>
          </a:p>
        </p:txBody>
      </p:sp>
      <p:sp>
        <p:nvSpPr>
          <p:cNvPr id="4" name="文本占位符 3">
            <a:extLst>
              <a:ext uri="{FF2B5EF4-FFF2-40B4-BE49-F238E27FC236}">
                <a16:creationId xmlns:a16="http://schemas.microsoft.com/office/drawing/2014/main" id="{3BE2CFF4-E5D2-3445-AC65-72521EC917F2}"/>
              </a:ext>
            </a:extLst>
          </p:cNvPr>
          <p:cNvSpPr>
            <a:spLocks noGrp="1"/>
          </p:cNvSpPr>
          <p:nvPr>
            <p:ph type="body" sz="half" idx="2" hasCustomPrompt="1"/>
          </p:nvPr>
        </p:nvSpPr>
        <p:spPr>
          <a:xfrm>
            <a:off x="182563" y="3724275"/>
            <a:ext cx="3313111" cy="365125"/>
          </a:xfrm>
        </p:spPr>
        <p:txBody>
          <a:bodyPr>
            <a:no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单击此处编辑文本样式</a:t>
            </a:r>
          </a:p>
        </p:txBody>
      </p:sp>
      <p:sp>
        <p:nvSpPr>
          <p:cNvPr id="5" name="日期占位符 4">
            <a:extLst>
              <a:ext uri="{FF2B5EF4-FFF2-40B4-BE49-F238E27FC236}">
                <a16:creationId xmlns:a16="http://schemas.microsoft.com/office/drawing/2014/main" id="{581049CD-0124-1D4F-9A5F-7CD1151B3821}"/>
              </a:ext>
            </a:extLst>
          </p:cNvPr>
          <p:cNvSpPr>
            <a:spLocks noGrp="1"/>
          </p:cNvSpPr>
          <p:nvPr>
            <p:ph type="dt" sz="half" idx="10"/>
          </p:nvPr>
        </p:nvSpPr>
        <p:spPr/>
        <p:txBody>
          <a:bodyPr/>
          <a:lstStyle/>
          <a:p>
            <a:fld id="{30A641A3-6D39-F940-B66C-A887D1678868}" type="datetime1">
              <a:rPr kumimoji="1" lang="zh-CN" altLang="en-US" smtClean="0"/>
              <a:t>2023/6/7</a:t>
            </a:fld>
            <a:endParaRPr kumimoji="1" lang="zh-CN" altLang="en-US"/>
          </a:p>
        </p:txBody>
      </p:sp>
      <p:sp>
        <p:nvSpPr>
          <p:cNvPr id="8" name="灯片编号占位符 5">
            <a:extLst>
              <a:ext uri="{FF2B5EF4-FFF2-40B4-BE49-F238E27FC236}">
                <a16:creationId xmlns:a16="http://schemas.microsoft.com/office/drawing/2014/main" id="{7800EDE7-8324-4DA9-8B52-ED13E6A87191}"/>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10" name="图片 9">
            <a:extLst>
              <a:ext uri="{FF2B5EF4-FFF2-40B4-BE49-F238E27FC236}">
                <a16:creationId xmlns:a16="http://schemas.microsoft.com/office/drawing/2014/main" id="{4C0D6AE2-DFDB-4902-85C7-579E64A61032}"/>
              </a:ext>
            </a:extLst>
          </p:cNvPr>
          <p:cNvPicPr>
            <a:picLocks noChangeAspect="1"/>
          </p:cNvPicPr>
          <p:nvPr userDrawn="1"/>
        </p:nvPicPr>
        <p:blipFill>
          <a:blip r:embed="rId4"/>
          <a:stretch>
            <a:fillRect/>
          </a:stretch>
        </p:blipFill>
        <p:spPr>
          <a:xfrm>
            <a:off x="823118" y="6200793"/>
            <a:ext cx="2032000" cy="139700"/>
          </a:xfrm>
          <a:prstGeom prst="rect">
            <a:avLst/>
          </a:prstGeom>
        </p:spPr>
      </p:pic>
    </p:spTree>
    <p:extLst>
      <p:ext uri="{BB962C8B-B14F-4D97-AF65-F5344CB8AC3E}">
        <p14:creationId xmlns:p14="http://schemas.microsoft.com/office/powerpoint/2010/main" val="1490902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混排">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C89BF-17CA-EE4F-8DDF-F29F15BA1614}"/>
              </a:ext>
            </a:extLst>
          </p:cNvPr>
          <p:cNvSpPr>
            <a:spLocks noGrp="1"/>
          </p:cNvSpPr>
          <p:nvPr>
            <p:ph type="title"/>
          </p:nvPr>
        </p:nvSpPr>
        <p:spPr>
          <a:xfrm>
            <a:off x="1411200" y="651600"/>
            <a:ext cx="5613714" cy="554400"/>
          </a:xfrm>
        </p:spPr>
        <p:txBody>
          <a:bodyPr>
            <a:normAutofit/>
          </a:bodyPr>
          <a:lstStyle>
            <a:lvl1pPr>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9FFAA5C4-21F3-4C46-8CFA-2B23B4872EAC}"/>
              </a:ext>
            </a:extLst>
          </p:cNvPr>
          <p:cNvSpPr>
            <a:spLocks noGrp="1"/>
          </p:cNvSpPr>
          <p:nvPr>
            <p:ph sz="half" idx="1"/>
          </p:nvPr>
        </p:nvSpPr>
        <p:spPr>
          <a:xfrm>
            <a:off x="1411200" y="1335314"/>
            <a:ext cx="5613714" cy="1872343"/>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94DED918-63F8-5642-96EA-81950F69BB66}"/>
              </a:ext>
            </a:extLst>
          </p:cNvPr>
          <p:cNvSpPr>
            <a:spLocks noGrp="1"/>
          </p:cNvSpPr>
          <p:nvPr>
            <p:ph sz="half" idx="2"/>
          </p:nvPr>
        </p:nvSpPr>
        <p:spPr>
          <a:xfrm>
            <a:off x="7024914" y="651600"/>
            <a:ext cx="4328886" cy="540072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7225115F-93EC-9B48-BFC0-E2BD672D4BD0}"/>
              </a:ext>
            </a:extLst>
          </p:cNvPr>
          <p:cNvSpPr>
            <a:spLocks noGrp="1"/>
          </p:cNvSpPr>
          <p:nvPr>
            <p:ph type="dt" sz="half" idx="10"/>
          </p:nvPr>
        </p:nvSpPr>
        <p:spPr/>
        <p:txBody>
          <a:bodyPr/>
          <a:lstStyle/>
          <a:p>
            <a:fld id="{5FCA8034-5D67-F54D-A7F5-BFC321FAE862}" type="datetime1">
              <a:rPr kumimoji="1" lang="zh-CN" altLang="en-US" smtClean="0"/>
              <a:t>2023/6/7</a:t>
            </a:fld>
            <a:endParaRPr kumimoji="1" lang="zh-CN" altLang="en-US"/>
          </a:p>
        </p:txBody>
      </p:sp>
      <p:sp>
        <p:nvSpPr>
          <p:cNvPr id="10" name="图片占位符 9">
            <a:extLst>
              <a:ext uri="{FF2B5EF4-FFF2-40B4-BE49-F238E27FC236}">
                <a16:creationId xmlns:a16="http://schemas.microsoft.com/office/drawing/2014/main" id="{C59BC63D-D6B4-418F-A1C6-71535397B189}"/>
              </a:ext>
            </a:extLst>
          </p:cNvPr>
          <p:cNvSpPr>
            <a:spLocks noGrp="1"/>
          </p:cNvSpPr>
          <p:nvPr>
            <p:ph type="pic" sz="quarter" idx="13"/>
          </p:nvPr>
        </p:nvSpPr>
        <p:spPr>
          <a:xfrm>
            <a:off x="1055687" y="3429771"/>
            <a:ext cx="5040313" cy="2622550"/>
          </a:xfrm>
        </p:spPr>
        <p:txBody>
          <a:bodyPr/>
          <a:lstStyle/>
          <a:p>
            <a:endParaRPr lang="zh-CN" altLang="en-US"/>
          </a:p>
        </p:txBody>
      </p:sp>
      <p:pic>
        <p:nvPicPr>
          <p:cNvPr id="11" name="图片 10">
            <a:extLst>
              <a:ext uri="{FF2B5EF4-FFF2-40B4-BE49-F238E27FC236}">
                <a16:creationId xmlns:a16="http://schemas.microsoft.com/office/drawing/2014/main" id="{B7E2F7FA-A052-411E-912B-2ECB3A81A735}"/>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12" name="灯片编号占位符 5">
            <a:extLst>
              <a:ext uri="{FF2B5EF4-FFF2-40B4-BE49-F238E27FC236}">
                <a16:creationId xmlns:a16="http://schemas.microsoft.com/office/drawing/2014/main" id="{FD3147D9-C7ED-4152-B17A-7C7524745358}"/>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269410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多图排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0A4C7-10C6-494F-9651-1FB50D0B1EC6}"/>
              </a:ext>
            </a:extLst>
          </p:cNvPr>
          <p:cNvSpPr>
            <a:spLocks noGrp="1"/>
          </p:cNvSpPr>
          <p:nvPr>
            <p:ph type="title"/>
          </p:nvPr>
        </p:nvSpPr>
        <p:spPr>
          <a:xfrm>
            <a:off x="1411511" y="772847"/>
            <a:ext cx="9368978" cy="758776"/>
          </a:xfrm>
        </p:spPr>
        <p:txBody>
          <a:bodyPr>
            <a:normAutofit/>
          </a:bodyPr>
          <a:lstStyle>
            <a:lvl1pPr marL="0" algn="l" defTabSz="914400" rtl="0" eaLnBrk="1" latinLnBrk="0" hangingPunct="1">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7" name="日期占位符 6">
            <a:extLst>
              <a:ext uri="{FF2B5EF4-FFF2-40B4-BE49-F238E27FC236}">
                <a16:creationId xmlns:a16="http://schemas.microsoft.com/office/drawing/2014/main" id="{7FFBB2C1-E7D3-1945-A925-88A0CCDD2A04}"/>
              </a:ext>
            </a:extLst>
          </p:cNvPr>
          <p:cNvSpPr>
            <a:spLocks noGrp="1"/>
          </p:cNvSpPr>
          <p:nvPr>
            <p:ph type="dt" sz="half" idx="10"/>
          </p:nvPr>
        </p:nvSpPr>
        <p:spPr/>
        <p:txBody>
          <a:bodyPr/>
          <a:lstStyle/>
          <a:p>
            <a:fld id="{AB3C93AF-CC2D-5C4B-B4E7-44AD3337F2AE}" type="datetime1">
              <a:rPr kumimoji="1" lang="zh-CN" altLang="en-US" smtClean="0"/>
              <a:t>2023/6/7</a:t>
            </a:fld>
            <a:endParaRPr kumimoji="1" lang="zh-CN" altLang="en-US"/>
          </a:p>
        </p:txBody>
      </p:sp>
      <p:sp>
        <p:nvSpPr>
          <p:cNvPr id="12" name="内容占位符 11">
            <a:extLst>
              <a:ext uri="{FF2B5EF4-FFF2-40B4-BE49-F238E27FC236}">
                <a16:creationId xmlns:a16="http://schemas.microsoft.com/office/drawing/2014/main" id="{F8E54996-5C65-44AA-953C-E8F78B37BCC9}"/>
              </a:ext>
            </a:extLst>
          </p:cNvPr>
          <p:cNvSpPr>
            <a:spLocks noGrp="1"/>
          </p:cNvSpPr>
          <p:nvPr>
            <p:ph sz="quarter" idx="13"/>
          </p:nvPr>
        </p:nvSpPr>
        <p:spPr>
          <a:xfrm>
            <a:off x="1411287" y="1668463"/>
            <a:ext cx="9369201" cy="1074738"/>
          </a:xfrm>
        </p:spPr>
        <p:txBody>
          <a:bodyPr>
            <a:normAutofit/>
          </a:bodyPr>
          <a:lstStyle>
            <a:lvl1pPr marL="0" indent="0">
              <a:buNone/>
              <a:defRPr sz="2400"/>
            </a:lvl1pPr>
            <a:lvl2pPr marL="457200" indent="0">
              <a:buNone/>
              <a:defRPr sz="2000"/>
            </a:lvl2pPr>
            <a:lvl3pPr marL="914400" indent="0">
              <a:buNone/>
              <a:defRPr/>
            </a:lvl3pPr>
          </a:lstStyle>
          <a:p>
            <a:pPr lvl="0"/>
            <a:r>
              <a:rPr lang="zh-CN" altLang="en-US" dirty="0"/>
              <a:t>单击此处编辑母版文本样式</a:t>
            </a:r>
          </a:p>
          <a:p>
            <a:pPr lvl="1"/>
            <a:r>
              <a:rPr lang="zh-CN" altLang="en-US" dirty="0"/>
              <a:t>二级</a:t>
            </a:r>
          </a:p>
        </p:txBody>
      </p:sp>
      <p:pic>
        <p:nvPicPr>
          <p:cNvPr id="13" name="图片 12">
            <a:extLst>
              <a:ext uri="{FF2B5EF4-FFF2-40B4-BE49-F238E27FC236}">
                <a16:creationId xmlns:a16="http://schemas.microsoft.com/office/drawing/2014/main" id="{8EE74412-8B10-4E13-B7FC-806469CBFB98}"/>
              </a:ext>
            </a:extLst>
          </p:cNvPr>
          <p:cNvPicPr>
            <a:picLocks noChangeAspect="1"/>
          </p:cNvPicPr>
          <p:nvPr userDrawn="1"/>
        </p:nvPicPr>
        <p:blipFill>
          <a:blip r:embed="rId3"/>
          <a:stretch>
            <a:fillRect/>
          </a:stretch>
        </p:blipFill>
        <p:spPr>
          <a:xfrm>
            <a:off x="628821" y="6193411"/>
            <a:ext cx="2032000" cy="139700"/>
          </a:xfrm>
          <a:prstGeom prst="rect">
            <a:avLst/>
          </a:prstGeom>
        </p:spPr>
      </p:pic>
      <p:sp>
        <p:nvSpPr>
          <p:cNvPr id="14" name="灯片编号占位符 5">
            <a:extLst>
              <a:ext uri="{FF2B5EF4-FFF2-40B4-BE49-F238E27FC236}">
                <a16:creationId xmlns:a16="http://schemas.microsoft.com/office/drawing/2014/main" id="{732831A2-4C7A-46AE-8377-EB307714B061}"/>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16" name="图片 15">
            <a:extLst>
              <a:ext uri="{FF2B5EF4-FFF2-40B4-BE49-F238E27FC236}">
                <a16:creationId xmlns:a16="http://schemas.microsoft.com/office/drawing/2014/main" id="{A6483455-280D-4393-9329-549E91B3708B}"/>
              </a:ext>
            </a:extLst>
          </p:cNvPr>
          <p:cNvPicPr>
            <a:picLocks noChangeAspect="1"/>
          </p:cNvPicPr>
          <p:nvPr userDrawn="1"/>
        </p:nvPicPr>
        <p:blipFill>
          <a:blip r:embed="rId4"/>
          <a:stretch>
            <a:fillRect/>
          </a:stretch>
        </p:blipFill>
        <p:spPr>
          <a:xfrm>
            <a:off x="4980211" y="6464208"/>
            <a:ext cx="2032000" cy="139700"/>
          </a:xfrm>
          <a:prstGeom prst="rect">
            <a:avLst/>
          </a:prstGeom>
        </p:spPr>
      </p:pic>
      <p:sp>
        <p:nvSpPr>
          <p:cNvPr id="19" name="图片占位符 18">
            <a:extLst>
              <a:ext uri="{FF2B5EF4-FFF2-40B4-BE49-F238E27FC236}">
                <a16:creationId xmlns:a16="http://schemas.microsoft.com/office/drawing/2014/main" id="{8054E0B8-E837-40B5-A248-B71972A328D7}"/>
              </a:ext>
            </a:extLst>
          </p:cNvPr>
          <p:cNvSpPr>
            <a:spLocks noGrp="1"/>
          </p:cNvSpPr>
          <p:nvPr>
            <p:ph type="pic" sz="quarter" idx="14"/>
          </p:nvPr>
        </p:nvSpPr>
        <p:spPr>
          <a:xfrm>
            <a:off x="1131888"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0" name="图片占位符 18">
            <a:extLst>
              <a:ext uri="{FF2B5EF4-FFF2-40B4-BE49-F238E27FC236}">
                <a16:creationId xmlns:a16="http://schemas.microsoft.com/office/drawing/2014/main" id="{8D97B174-3804-48B4-8F2E-9DFCBD36BCDC}"/>
              </a:ext>
            </a:extLst>
          </p:cNvPr>
          <p:cNvSpPr>
            <a:spLocks noGrp="1"/>
          </p:cNvSpPr>
          <p:nvPr>
            <p:ph type="pic" sz="quarter" idx="15"/>
          </p:nvPr>
        </p:nvSpPr>
        <p:spPr>
          <a:xfrm>
            <a:off x="9049800"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1" name="图片占位符 18">
            <a:extLst>
              <a:ext uri="{FF2B5EF4-FFF2-40B4-BE49-F238E27FC236}">
                <a16:creationId xmlns:a16="http://schemas.microsoft.com/office/drawing/2014/main" id="{1EC0751F-628F-426C-B940-DFDAAD818BF7}"/>
              </a:ext>
            </a:extLst>
          </p:cNvPr>
          <p:cNvSpPr>
            <a:spLocks noGrp="1"/>
          </p:cNvSpPr>
          <p:nvPr>
            <p:ph type="pic" sz="quarter" idx="16"/>
          </p:nvPr>
        </p:nvSpPr>
        <p:spPr>
          <a:xfrm>
            <a:off x="6410496"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2" name="图片占位符 18">
            <a:extLst>
              <a:ext uri="{FF2B5EF4-FFF2-40B4-BE49-F238E27FC236}">
                <a16:creationId xmlns:a16="http://schemas.microsoft.com/office/drawing/2014/main" id="{5D5979C6-1E9F-486B-82B5-8E5C650BE7DC}"/>
              </a:ext>
            </a:extLst>
          </p:cNvPr>
          <p:cNvSpPr>
            <a:spLocks noGrp="1"/>
          </p:cNvSpPr>
          <p:nvPr>
            <p:ph type="pic" sz="quarter" idx="17"/>
          </p:nvPr>
        </p:nvSpPr>
        <p:spPr>
          <a:xfrm>
            <a:off x="3771192" y="2795468"/>
            <a:ext cx="2304000" cy="2304000"/>
          </a:xfrm>
          <a:effectLst>
            <a:outerShdw blurRad="50800" dist="38100" dir="2700000" algn="tl" rotWithShape="0">
              <a:prstClr val="black">
                <a:alpha val="40000"/>
              </a:prstClr>
            </a:outerShdw>
          </a:effectLst>
        </p:spPr>
        <p:txBody>
          <a:bodyPr/>
          <a:lstStyle/>
          <a:p>
            <a:endParaRPr lang="zh-CN" altLang="en-US"/>
          </a:p>
        </p:txBody>
      </p:sp>
    </p:spTree>
    <p:extLst>
      <p:ext uri="{BB962C8B-B14F-4D97-AF65-F5344CB8AC3E}">
        <p14:creationId xmlns:p14="http://schemas.microsoft.com/office/powerpoint/2010/main" val="1261093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24DF187-5767-AE44-965E-7B07CB226C7D}"/>
              </a:ext>
            </a:extLst>
          </p:cNvPr>
          <p:cNvSpPr>
            <a:spLocks noGrp="1"/>
          </p:cNvSpPr>
          <p:nvPr>
            <p:ph type="dt" sz="half" idx="10"/>
          </p:nvPr>
        </p:nvSpPr>
        <p:spPr>
          <a:xfrm>
            <a:off x="838200" y="6356350"/>
            <a:ext cx="2032000" cy="365125"/>
          </a:xfrm>
        </p:spPr>
        <p:txBody>
          <a:bodyPr/>
          <a:lstStyle/>
          <a:p>
            <a:fld id="{F2843113-99F0-E94F-B43B-C597B50D8210}" type="datetime1">
              <a:rPr kumimoji="1" lang="zh-CN" altLang="en-US" smtClean="0"/>
              <a:t>2023/6/7</a:t>
            </a:fld>
            <a:endParaRPr kumimoji="1" lang="zh-CN" altLang="en-US"/>
          </a:p>
        </p:txBody>
      </p:sp>
      <p:sp>
        <p:nvSpPr>
          <p:cNvPr id="10" name="标题 1">
            <a:extLst>
              <a:ext uri="{FF2B5EF4-FFF2-40B4-BE49-F238E27FC236}">
                <a16:creationId xmlns:a16="http://schemas.microsoft.com/office/drawing/2014/main" id="{AA69DA4B-95E7-4D6C-9CD0-63CCA7E07722}"/>
              </a:ext>
            </a:extLst>
          </p:cNvPr>
          <p:cNvSpPr>
            <a:spLocks noGrp="1"/>
          </p:cNvSpPr>
          <p:nvPr>
            <p:ph type="title"/>
          </p:nvPr>
        </p:nvSpPr>
        <p:spPr>
          <a:xfrm>
            <a:off x="932229" y="651600"/>
            <a:ext cx="5613714" cy="554400"/>
          </a:xfrm>
        </p:spPr>
        <p:txBody>
          <a:bodyPr>
            <a:normAutofit/>
          </a:bodyPr>
          <a:lstStyle>
            <a:lvl1pPr>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11" name="内容占位符 2">
            <a:extLst>
              <a:ext uri="{FF2B5EF4-FFF2-40B4-BE49-F238E27FC236}">
                <a16:creationId xmlns:a16="http://schemas.microsoft.com/office/drawing/2014/main" id="{8C35E7F5-54F2-4F8C-A68A-A0D3778CA180}"/>
              </a:ext>
            </a:extLst>
          </p:cNvPr>
          <p:cNvSpPr>
            <a:spLocks noGrp="1"/>
          </p:cNvSpPr>
          <p:nvPr>
            <p:ph sz="half" idx="1"/>
          </p:nvPr>
        </p:nvSpPr>
        <p:spPr>
          <a:xfrm>
            <a:off x="932228" y="1335314"/>
            <a:ext cx="10229257" cy="554401"/>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p:txBody>
      </p:sp>
      <p:pic>
        <p:nvPicPr>
          <p:cNvPr id="12" name="图片 11">
            <a:extLst>
              <a:ext uri="{FF2B5EF4-FFF2-40B4-BE49-F238E27FC236}">
                <a16:creationId xmlns:a16="http://schemas.microsoft.com/office/drawing/2014/main" id="{09765F9A-49D4-405A-9EFC-EA86C1CA4F95}"/>
              </a:ext>
            </a:extLst>
          </p:cNvPr>
          <p:cNvPicPr>
            <a:picLocks noChangeAspect="1"/>
          </p:cNvPicPr>
          <p:nvPr userDrawn="1"/>
        </p:nvPicPr>
        <p:blipFill>
          <a:blip r:embed="rId3"/>
          <a:stretch>
            <a:fillRect/>
          </a:stretch>
        </p:blipFill>
        <p:spPr>
          <a:xfrm>
            <a:off x="2890153" y="6464208"/>
            <a:ext cx="2032000" cy="139700"/>
          </a:xfrm>
          <a:prstGeom prst="rect">
            <a:avLst/>
          </a:prstGeom>
        </p:spPr>
      </p:pic>
      <p:sp>
        <p:nvSpPr>
          <p:cNvPr id="13" name="灯片编号占位符 5">
            <a:extLst>
              <a:ext uri="{FF2B5EF4-FFF2-40B4-BE49-F238E27FC236}">
                <a16:creationId xmlns:a16="http://schemas.microsoft.com/office/drawing/2014/main" id="{4613A660-3E79-402E-9928-218E1AE2C1F4}"/>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
        <p:nvSpPr>
          <p:cNvPr id="14" name="内容占位符 2">
            <a:extLst>
              <a:ext uri="{FF2B5EF4-FFF2-40B4-BE49-F238E27FC236}">
                <a16:creationId xmlns:a16="http://schemas.microsoft.com/office/drawing/2014/main" id="{EF342BF3-55DA-4C8A-A0C2-C57EA8982033}"/>
              </a:ext>
            </a:extLst>
          </p:cNvPr>
          <p:cNvSpPr>
            <a:spLocks noGrp="1"/>
          </p:cNvSpPr>
          <p:nvPr>
            <p:ph sz="half" idx="13" hasCustomPrompt="1"/>
          </p:nvPr>
        </p:nvSpPr>
        <p:spPr>
          <a:xfrm>
            <a:off x="4299542" y="2307771"/>
            <a:ext cx="6745829" cy="554401"/>
          </a:xfrm>
        </p:spPr>
        <p:txBody>
          <a:bodyPr anchor="ctr" anchorCtr="0">
            <a:normAutofit/>
          </a:bodyPr>
          <a:lstStyle>
            <a:lvl1pPr marL="0" indent="0">
              <a:buNone/>
              <a:defRPr kumimoji="1" lang="zh-CN" altLang="en-US" sz="2400" b="1" kern="1200" dirty="0">
                <a:solidFill>
                  <a:srgbClr val="772197"/>
                </a:solidFill>
                <a:latin typeface="Microsoft YaHei" panose="020B0503020204020204" pitchFamily="34" charset="-122"/>
                <a:ea typeface="Microsoft YaHei" panose="020B0503020204020204" pitchFamily="34" charset="-122"/>
                <a:cs typeface="+mn-cs"/>
              </a:defRPr>
            </a:lvl1pPr>
            <a:lvl2pPr>
              <a:defRPr sz="1800"/>
            </a:lvl2pPr>
            <a:lvl3pPr>
              <a:defRPr sz="1600"/>
            </a:lvl3pPr>
            <a:lvl4pPr>
              <a:defRPr sz="1400"/>
            </a:lvl4pPr>
            <a:lvl5pPr>
              <a:defRPr sz="1400"/>
            </a:lvl5pPr>
          </a:lstStyle>
          <a:p>
            <a:pPr lvl="0"/>
            <a:r>
              <a:rPr kumimoji="1" lang="zh-CN" altLang="en-US" dirty="0"/>
              <a:t>小标题</a:t>
            </a:r>
          </a:p>
        </p:txBody>
      </p:sp>
      <p:sp>
        <p:nvSpPr>
          <p:cNvPr id="15" name="内容占位符 2">
            <a:extLst>
              <a:ext uri="{FF2B5EF4-FFF2-40B4-BE49-F238E27FC236}">
                <a16:creationId xmlns:a16="http://schemas.microsoft.com/office/drawing/2014/main" id="{C3521529-F2EE-454B-8C35-9BE0F772D0C3}"/>
              </a:ext>
            </a:extLst>
          </p:cNvPr>
          <p:cNvSpPr>
            <a:spLocks noGrp="1"/>
          </p:cNvSpPr>
          <p:nvPr>
            <p:ph sz="half" idx="14"/>
          </p:nvPr>
        </p:nvSpPr>
        <p:spPr>
          <a:xfrm>
            <a:off x="4299542" y="2862172"/>
            <a:ext cx="6745829" cy="2521721"/>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p:txBody>
      </p:sp>
    </p:spTree>
    <p:extLst>
      <p:ext uri="{BB962C8B-B14F-4D97-AF65-F5344CB8AC3E}">
        <p14:creationId xmlns:p14="http://schemas.microsoft.com/office/powerpoint/2010/main" val="2225163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3C64C0F3-9DED-1E4B-BB77-7D904762DBD2}"/>
              </a:ext>
            </a:extLst>
          </p:cNvPr>
          <p:cNvSpPr>
            <a:spLocks noGrp="1"/>
          </p:cNvSpPr>
          <p:nvPr>
            <p:ph type="dt" sz="half" idx="10"/>
          </p:nvPr>
        </p:nvSpPr>
        <p:spPr/>
        <p:txBody>
          <a:bodyPr/>
          <a:lstStyle/>
          <a:p>
            <a:fld id="{B903CA48-D77A-9140-99FC-15470DF5085B}" type="datetime1">
              <a:rPr kumimoji="1" lang="zh-CN" altLang="en-US" smtClean="0"/>
              <a:t>2023/6/7</a:t>
            </a:fld>
            <a:endParaRPr kumimoji="1" lang="zh-CN" altLang="en-US"/>
          </a:p>
        </p:txBody>
      </p:sp>
      <p:sp>
        <p:nvSpPr>
          <p:cNvPr id="8" name="灯片编号占位符 5">
            <a:extLst>
              <a:ext uri="{FF2B5EF4-FFF2-40B4-BE49-F238E27FC236}">
                <a16:creationId xmlns:a16="http://schemas.microsoft.com/office/drawing/2014/main" id="{42B94DD3-D4ED-4181-BF33-4B055CA97A50}"/>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9" name="图片 8">
            <a:extLst>
              <a:ext uri="{FF2B5EF4-FFF2-40B4-BE49-F238E27FC236}">
                <a16:creationId xmlns:a16="http://schemas.microsoft.com/office/drawing/2014/main" id="{132D2F15-B724-4A57-A29D-6D59288E2F65}"/>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10" name="文本框 9">
            <a:extLst>
              <a:ext uri="{FF2B5EF4-FFF2-40B4-BE49-F238E27FC236}">
                <a16:creationId xmlns:a16="http://schemas.microsoft.com/office/drawing/2014/main" id="{AB996ACA-9BBF-4C89-9D55-5C14905C1845}"/>
              </a:ext>
            </a:extLst>
          </p:cNvPr>
          <p:cNvSpPr txBox="1"/>
          <p:nvPr userDrawn="1"/>
        </p:nvSpPr>
        <p:spPr>
          <a:xfrm>
            <a:off x="1109151" y="755494"/>
            <a:ext cx="1107996" cy="646331"/>
          </a:xfrm>
          <a:prstGeom prst="rect">
            <a:avLst/>
          </a:prstGeom>
          <a:noFill/>
        </p:spPr>
        <p:txBody>
          <a:bodyPr wrap="none" rtlCol="0">
            <a:spAutoFit/>
          </a:bodyPr>
          <a:lstStyle/>
          <a:p>
            <a:r>
              <a:rPr kumimoji="1" lang="zh-CN" altLang="en-US" sz="3600" b="1" dirty="0">
                <a:solidFill>
                  <a:srgbClr val="772197"/>
                </a:solidFill>
                <a:latin typeface="Microsoft YaHei" panose="020B0503020204020204" pitchFamily="34" charset="-122"/>
                <a:ea typeface="Microsoft YaHei" panose="020B0503020204020204" pitchFamily="34" charset="-122"/>
              </a:rPr>
              <a:t>致谢</a:t>
            </a:r>
          </a:p>
        </p:txBody>
      </p:sp>
      <p:sp>
        <p:nvSpPr>
          <p:cNvPr id="12" name="文本占位符 11">
            <a:extLst>
              <a:ext uri="{FF2B5EF4-FFF2-40B4-BE49-F238E27FC236}">
                <a16:creationId xmlns:a16="http://schemas.microsoft.com/office/drawing/2014/main" id="{27D53D0D-930F-4D98-AFA2-275007B60556}"/>
              </a:ext>
            </a:extLst>
          </p:cNvPr>
          <p:cNvSpPr>
            <a:spLocks noGrp="1"/>
          </p:cNvSpPr>
          <p:nvPr>
            <p:ph type="body" sz="quarter" idx="13" hasCustomPrompt="1"/>
          </p:nvPr>
        </p:nvSpPr>
        <p:spPr>
          <a:xfrm>
            <a:off x="1109663" y="1401825"/>
            <a:ext cx="6045880" cy="4534580"/>
          </a:xfrm>
        </p:spPr>
        <p:txBody>
          <a:bodyPr/>
          <a:lstStyle>
            <a:lvl1pPr marL="0" indent="0">
              <a:lnSpc>
                <a:spcPct val="100000"/>
              </a:lnSpc>
              <a:buNone/>
              <a:defRPr/>
            </a:lvl1pPr>
          </a:lstStyle>
          <a:p>
            <a:pPr lvl="0"/>
            <a:r>
              <a:rPr lang="zh-CN" altLang="en-US" dirty="0"/>
              <a:t>单击此处输入文本</a:t>
            </a:r>
          </a:p>
        </p:txBody>
      </p:sp>
    </p:spTree>
    <p:extLst>
      <p:ext uri="{BB962C8B-B14F-4D97-AF65-F5344CB8AC3E}">
        <p14:creationId xmlns:p14="http://schemas.microsoft.com/office/powerpoint/2010/main" val="1897869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han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9AA2C5-11B5-B042-8C9B-FADF323FBE77}"/>
              </a:ext>
            </a:extLst>
          </p:cNvPr>
          <p:cNvSpPr>
            <a:spLocks noGrp="1"/>
          </p:cNvSpPr>
          <p:nvPr>
            <p:ph type="dt" sz="half" idx="10"/>
          </p:nvPr>
        </p:nvSpPr>
        <p:spPr/>
        <p:txBody>
          <a:bodyPr/>
          <a:lstStyle/>
          <a:p>
            <a:fld id="{F2A3B86C-5B9B-2248-A1BA-C1D4A0ADDB28}" type="datetime1">
              <a:rPr kumimoji="1" lang="zh-CN" altLang="en-US" smtClean="0"/>
              <a:t>2023/6/7</a:t>
            </a:fld>
            <a:endParaRPr kumimoji="1" lang="zh-CN" altLang="en-US"/>
          </a:p>
        </p:txBody>
      </p:sp>
      <p:sp>
        <p:nvSpPr>
          <p:cNvPr id="3" name="页脚占位符 2">
            <a:extLst>
              <a:ext uri="{FF2B5EF4-FFF2-40B4-BE49-F238E27FC236}">
                <a16:creationId xmlns:a16="http://schemas.microsoft.com/office/drawing/2014/main" id="{A5AAF62B-FD53-B84D-AA8F-CE6337D1BAA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515B8AF-0509-7748-9D17-6750134B4278}"/>
              </a:ext>
            </a:extLst>
          </p:cNvPr>
          <p:cNvSpPr>
            <a:spLocks noGrp="1"/>
          </p:cNvSpPr>
          <p:nvPr>
            <p:ph type="sldNum" sz="quarter" idx="12"/>
          </p:nvPr>
        </p:nvSpPr>
        <p:spPr/>
        <p:txBody>
          <a:bodyPr/>
          <a:lstStyle/>
          <a:p>
            <a:fld id="{562DC770-FF79-6F43-8302-D9B49950C096}" type="slidenum">
              <a:rPr kumimoji="1" lang="zh-CN" altLang="en-US" smtClean="0"/>
              <a:t>‹#›</a:t>
            </a:fld>
            <a:endParaRPr kumimoji="1" lang="zh-CN" altLang="en-US"/>
          </a:p>
        </p:txBody>
      </p:sp>
      <p:sp>
        <p:nvSpPr>
          <p:cNvPr id="5" name="文本框 4">
            <a:extLst>
              <a:ext uri="{FF2B5EF4-FFF2-40B4-BE49-F238E27FC236}">
                <a16:creationId xmlns:a16="http://schemas.microsoft.com/office/drawing/2014/main" id="{C9DCA219-5BFA-4614-BE86-315B93A9B6CF}"/>
              </a:ext>
            </a:extLst>
          </p:cNvPr>
          <p:cNvSpPr txBox="1"/>
          <p:nvPr userDrawn="1"/>
        </p:nvSpPr>
        <p:spPr>
          <a:xfrm>
            <a:off x="3441697" y="2274838"/>
            <a:ext cx="4816932" cy="2308324"/>
          </a:xfrm>
          <a:prstGeom prst="rect">
            <a:avLst/>
          </a:prstGeom>
          <a:noFill/>
        </p:spPr>
        <p:txBody>
          <a:bodyPr wrap="square" rtlCol="0">
            <a:spAutoFit/>
          </a:bodyPr>
          <a:lstStyle/>
          <a:p>
            <a:r>
              <a:rPr kumimoji="1" lang="en" altLang="zh-CN" sz="7200" b="1" dirty="0">
                <a:solidFill>
                  <a:schemeClr val="bg1"/>
                </a:solidFill>
                <a:effectLst>
                  <a:outerShdw blurRad="38100" dist="38100" dir="2700000" algn="tl">
                    <a:srgbClr val="000000">
                      <a:alpha val="43137"/>
                    </a:srgbClr>
                  </a:outerShdw>
                </a:effectLst>
                <a:latin typeface="Arial" panose="020B0604020202020204" pitchFamily="34" charset="0"/>
                <a:ea typeface="PingFang SC Light" panose="020B0300000000000000" pitchFamily="34" charset="-122"/>
                <a:cs typeface="Arial" panose="020B0604020202020204" pitchFamily="34" charset="0"/>
              </a:rPr>
              <a:t>THANK</a:t>
            </a:r>
          </a:p>
          <a:p>
            <a:r>
              <a:rPr kumimoji="1" lang="en" altLang="zh-CN" sz="7200" b="1" dirty="0">
                <a:solidFill>
                  <a:schemeClr val="bg1"/>
                </a:solidFill>
                <a:effectLst>
                  <a:outerShdw blurRad="38100" dist="38100" dir="2700000" algn="tl">
                    <a:srgbClr val="000000">
                      <a:alpha val="43137"/>
                    </a:srgbClr>
                  </a:outerShdw>
                </a:effectLst>
                <a:latin typeface="Arial" panose="020B0604020202020204" pitchFamily="34" charset="0"/>
                <a:ea typeface="PingFang SC Light" panose="020B0300000000000000" pitchFamily="34" charset="-122"/>
                <a:cs typeface="Arial" panose="020B0604020202020204" pitchFamily="34" charset="0"/>
              </a:rPr>
              <a:t>YOU</a:t>
            </a:r>
            <a:endParaRPr kumimoji="1" lang="zh-CN" altLang="en-US" sz="7200" b="1" dirty="0">
              <a:solidFill>
                <a:schemeClr val="bg1"/>
              </a:solidFill>
              <a:effectLst>
                <a:outerShdw blurRad="38100" dist="38100" dir="2700000" algn="tl">
                  <a:srgbClr val="000000">
                    <a:alpha val="43137"/>
                  </a:srgbClr>
                </a:outerShdw>
              </a:effectLst>
              <a:latin typeface="Arial" panose="020B0604020202020204" pitchFamily="34" charset="0"/>
              <a:ea typeface="PingFang SC Light" panose="020B0300000000000000" pitchFamily="34" charset="-122"/>
              <a:cs typeface="Arial" panose="020B0604020202020204" pitchFamily="34" charset="0"/>
            </a:endParaRPr>
          </a:p>
        </p:txBody>
      </p:sp>
    </p:spTree>
    <p:extLst>
      <p:ext uri="{BB962C8B-B14F-4D97-AF65-F5344CB8AC3E}">
        <p14:creationId xmlns:p14="http://schemas.microsoft.com/office/powerpoint/2010/main" val="3133342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3109C-5429-604B-B9CB-C10A57D66422}"/>
              </a:ext>
            </a:extLst>
          </p:cNvPr>
          <p:cNvSpPr>
            <a:spLocks noGrp="1"/>
          </p:cNvSpPr>
          <p:nvPr>
            <p:ph type="ctrTitle" hasCustomPrompt="1"/>
          </p:nvPr>
        </p:nvSpPr>
        <p:spPr>
          <a:xfrm>
            <a:off x="1440000" y="2318400"/>
            <a:ext cx="5799600" cy="1198800"/>
          </a:xfrm>
        </p:spPr>
        <p:txBody>
          <a:bodyPr anchor="ctr" anchorCtr="0">
            <a:noAutofit/>
          </a:bodyPr>
          <a:lstStyle>
            <a:lvl1pPr algn="l">
              <a:defRPr sz="3600" b="1">
                <a:solidFill>
                  <a:srgbClr val="404040"/>
                </a:solidFill>
                <a:latin typeface="+mj-lt"/>
              </a:defRPr>
            </a:lvl1pPr>
          </a:lstStyle>
          <a:p>
            <a:r>
              <a:rPr kumimoji="1" lang="zh-CN" altLang="en-US" dirty="0"/>
              <a:t>单击编辑标题样式</a:t>
            </a:r>
            <a:br>
              <a:rPr kumimoji="1" lang="en-US" altLang="zh-CN" dirty="0"/>
            </a:br>
            <a:r>
              <a:rPr kumimoji="1" lang="zh-CN" altLang="en-US" dirty="0"/>
              <a:t>两行标题分割更为合适</a:t>
            </a:r>
          </a:p>
        </p:txBody>
      </p:sp>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1440000" y="3513395"/>
            <a:ext cx="5799600" cy="436964"/>
          </a:xfrm>
        </p:spPr>
        <p:txBody>
          <a:bodyPr anchor="ctr" anchorCtr="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a:extLst>
              <a:ext uri="{FF2B5EF4-FFF2-40B4-BE49-F238E27FC236}">
                <a16:creationId xmlns:a16="http://schemas.microsoft.com/office/drawing/2014/main" id="{F30C6F86-57D8-4AF9-8D5E-33A99F7F48FB}"/>
              </a:ext>
            </a:extLst>
          </p:cNvPr>
          <p:cNvPicPr>
            <a:picLocks noChangeAspect="1"/>
          </p:cNvPicPr>
          <p:nvPr userDrawn="1"/>
        </p:nvPicPr>
        <p:blipFill>
          <a:blip r:embed="rId3"/>
          <a:stretch>
            <a:fillRect/>
          </a:stretch>
        </p:blipFill>
        <p:spPr>
          <a:xfrm>
            <a:off x="4339800" y="-2757608"/>
            <a:ext cx="1265293" cy="2236858"/>
          </a:xfrm>
          <a:prstGeom prst="rect">
            <a:avLst/>
          </a:prstGeom>
        </p:spPr>
      </p:pic>
      <p:pic>
        <p:nvPicPr>
          <p:cNvPr id="8" name="图片 7">
            <a:extLst>
              <a:ext uri="{FF2B5EF4-FFF2-40B4-BE49-F238E27FC236}">
                <a16:creationId xmlns:a16="http://schemas.microsoft.com/office/drawing/2014/main" id="{E923CE7E-1CBB-4532-B8DE-0DC543F3F8B8}"/>
              </a:ext>
            </a:extLst>
          </p:cNvPr>
          <p:cNvPicPr>
            <a:picLocks noChangeAspect="1"/>
          </p:cNvPicPr>
          <p:nvPr userDrawn="1"/>
        </p:nvPicPr>
        <p:blipFill>
          <a:blip r:embed="rId4"/>
          <a:stretch>
            <a:fillRect/>
          </a:stretch>
        </p:blipFill>
        <p:spPr>
          <a:xfrm>
            <a:off x="1440000" y="3513395"/>
            <a:ext cx="5799600" cy="436964"/>
          </a:xfrm>
          <a:prstGeom prst="rect">
            <a:avLst/>
          </a:prstGeom>
        </p:spPr>
      </p:pic>
    </p:spTree>
    <p:extLst>
      <p:ext uri="{BB962C8B-B14F-4D97-AF65-F5344CB8AC3E}">
        <p14:creationId xmlns:p14="http://schemas.microsoft.com/office/powerpoint/2010/main" val="2163339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EEBFD-2089-524A-82E7-964304E61BE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37CD0F0-92BC-6D4C-9088-E18B22282173}"/>
              </a:ext>
            </a:extLst>
          </p:cNvPr>
          <p:cNvSpPr>
            <a:spLocks noGrp="1"/>
          </p:cNvSpPr>
          <p:nvPr>
            <p:ph type="body" orient="vert" idx="1"/>
          </p:nvPr>
        </p:nvSpPr>
        <p:spPr>
          <a:xfrm>
            <a:off x="1485900" y="1825625"/>
            <a:ext cx="8943975" cy="38798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7" name="图片 6">
            <a:extLst>
              <a:ext uri="{FF2B5EF4-FFF2-40B4-BE49-F238E27FC236}">
                <a16:creationId xmlns:a16="http://schemas.microsoft.com/office/drawing/2014/main" id="{191B16F4-7DA9-454D-8918-763E9E532ECC}"/>
              </a:ext>
            </a:extLst>
          </p:cNvPr>
          <p:cNvPicPr>
            <a:picLocks noChangeAspect="1"/>
          </p:cNvPicPr>
          <p:nvPr userDrawn="1"/>
        </p:nvPicPr>
        <p:blipFill>
          <a:blip r:embed="rId3"/>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3756418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257110-AC03-8949-8445-4F4FF92D259A}"/>
              </a:ext>
            </a:extLst>
          </p:cNvPr>
          <p:cNvSpPr>
            <a:spLocks noGrp="1"/>
          </p:cNvSpPr>
          <p:nvPr>
            <p:ph type="title" orient="vert"/>
          </p:nvPr>
        </p:nvSpPr>
        <p:spPr>
          <a:xfrm>
            <a:off x="8724900" y="365125"/>
            <a:ext cx="2628900" cy="3749675"/>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090B52-88D5-5742-88DF-3885616C110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7" name="图片 6">
            <a:extLst>
              <a:ext uri="{FF2B5EF4-FFF2-40B4-BE49-F238E27FC236}">
                <a16:creationId xmlns:a16="http://schemas.microsoft.com/office/drawing/2014/main" id="{6E65646D-826D-4B96-9A95-3535C24E441D}"/>
              </a:ext>
            </a:extLst>
          </p:cNvPr>
          <p:cNvPicPr>
            <a:picLocks noChangeAspect="1"/>
          </p:cNvPicPr>
          <p:nvPr userDrawn="1"/>
        </p:nvPicPr>
        <p:blipFill>
          <a:blip r:embed="rId3"/>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2723962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9AA2C5-11B5-B042-8C9B-FADF323FBE77}"/>
              </a:ext>
            </a:extLst>
          </p:cNvPr>
          <p:cNvSpPr>
            <a:spLocks noGrp="1"/>
          </p:cNvSpPr>
          <p:nvPr>
            <p:ph type="dt" sz="half" idx="10"/>
          </p:nvPr>
        </p:nvSpPr>
        <p:spPr/>
        <p:txBody>
          <a:bodyPr/>
          <a:lstStyle/>
          <a:p>
            <a:fld id="{F2A3B86C-5B9B-2248-A1BA-C1D4A0ADDB28}" type="datetime1">
              <a:rPr kumimoji="1" lang="zh-CN" altLang="en-US" smtClean="0"/>
              <a:t>2023/6/7</a:t>
            </a:fld>
            <a:endParaRPr kumimoji="1" lang="zh-CN" altLang="en-US"/>
          </a:p>
        </p:txBody>
      </p:sp>
      <p:sp>
        <p:nvSpPr>
          <p:cNvPr id="5" name="灯片编号占位符 5">
            <a:extLst>
              <a:ext uri="{FF2B5EF4-FFF2-40B4-BE49-F238E27FC236}">
                <a16:creationId xmlns:a16="http://schemas.microsoft.com/office/drawing/2014/main" id="{FE4C9347-952C-4AEA-B08A-92F1BA5694D6}"/>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6" name="图片 5">
            <a:extLst>
              <a:ext uri="{FF2B5EF4-FFF2-40B4-BE49-F238E27FC236}">
                <a16:creationId xmlns:a16="http://schemas.microsoft.com/office/drawing/2014/main" id="{1605C2EC-E750-478F-991C-32E2AE9CC8F6}"/>
              </a:ext>
            </a:extLst>
          </p:cNvPr>
          <p:cNvPicPr>
            <a:picLocks noChangeAspect="1"/>
          </p:cNvPicPr>
          <p:nvPr userDrawn="1"/>
        </p:nvPicPr>
        <p:blipFill>
          <a:blip r:embed="rId2"/>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451051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3109C-5429-604B-B9CB-C10A57D66422}"/>
              </a:ext>
            </a:extLst>
          </p:cNvPr>
          <p:cNvSpPr>
            <a:spLocks noGrp="1"/>
          </p:cNvSpPr>
          <p:nvPr>
            <p:ph type="ctrTitle"/>
          </p:nvPr>
        </p:nvSpPr>
        <p:spPr>
          <a:xfrm>
            <a:off x="2731800" y="2597400"/>
            <a:ext cx="6728400" cy="831600"/>
          </a:xfrm>
        </p:spPr>
        <p:txBody>
          <a:bodyPr anchor="b">
            <a:normAutofit/>
          </a:bodyPr>
          <a:lstStyle>
            <a:lvl1pPr algn="ctr">
              <a:defRPr sz="4800" b="1">
                <a:solidFill>
                  <a:schemeClr val="bg1"/>
                </a:solidFill>
                <a:effectLst>
                  <a:outerShdw blurRad="38100" dist="38100" dir="2700000" algn="tl">
                    <a:srgbClr val="000000">
                      <a:alpha val="43137"/>
                    </a:srgbClr>
                  </a:outerShdw>
                </a:effectLst>
              </a:defRPr>
            </a:lvl1pPr>
          </a:lstStyle>
          <a:p>
            <a:r>
              <a:rPr kumimoji="1" lang="zh-CN" altLang="en-US" dirty="0"/>
              <a:t>单击此处编辑母版标题</a:t>
            </a:r>
          </a:p>
        </p:txBody>
      </p:sp>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2731800" y="3398838"/>
            <a:ext cx="6728400" cy="517525"/>
          </a:xfrm>
        </p:spPr>
        <p:txBody>
          <a:bodyPr anchor="ctr" anchorCtr="0"/>
          <a:lstStyle>
            <a:lvl1pPr marL="0" indent="0" algn="ctr">
              <a:buNone/>
              <a:defRPr sz="24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a:extLst>
              <a:ext uri="{FF2B5EF4-FFF2-40B4-BE49-F238E27FC236}">
                <a16:creationId xmlns:a16="http://schemas.microsoft.com/office/drawing/2014/main" id="{84FC20C6-D1D8-4E4B-8DBD-E3D686E96430}"/>
              </a:ext>
            </a:extLst>
          </p:cNvPr>
          <p:cNvPicPr>
            <a:picLocks noChangeAspect="1"/>
          </p:cNvPicPr>
          <p:nvPr userDrawn="1"/>
        </p:nvPicPr>
        <p:blipFill>
          <a:blip r:embed="rId3"/>
          <a:stretch>
            <a:fillRect/>
          </a:stretch>
        </p:blipFill>
        <p:spPr>
          <a:xfrm>
            <a:off x="2731800" y="3440113"/>
            <a:ext cx="6728400" cy="434975"/>
          </a:xfrm>
          <a:prstGeom prst="rect">
            <a:avLst/>
          </a:prstGeom>
        </p:spPr>
      </p:pic>
    </p:spTree>
    <p:extLst>
      <p:ext uri="{BB962C8B-B14F-4D97-AF65-F5344CB8AC3E}">
        <p14:creationId xmlns:p14="http://schemas.microsoft.com/office/powerpoint/2010/main" val="80575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3109C-5429-604B-B9CB-C10A57D66422}"/>
              </a:ext>
            </a:extLst>
          </p:cNvPr>
          <p:cNvSpPr>
            <a:spLocks noGrp="1"/>
          </p:cNvSpPr>
          <p:nvPr>
            <p:ph type="ctrTitle" hasCustomPrompt="1"/>
          </p:nvPr>
        </p:nvSpPr>
        <p:spPr>
          <a:xfrm>
            <a:off x="2907322" y="2503488"/>
            <a:ext cx="5990493" cy="837590"/>
          </a:xfrm>
        </p:spPr>
        <p:txBody>
          <a:bodyPr anchor="ctr" anchorCtr="0">
            <a:normAutofit/>
          </a:bodyPr>
          <a:lstStyle>
            <a:lvl1pPr algn="l">
              <a:defRPr sz="4400" b="1">
                <a:solidFill>
                  <a:schemeClr val="bg1"/>
                </a:solidFill>
              </a:defRPr>
            </a:lvl1pPr>
          </a:lstStyle>
          <a:p>
            <a:r>
              <a:rPr kumimoji="1" lang="zh-CN" altLang="en-US" dirty="0"/>
              <a:t>单击此处编辑标题</a:t>
            </a:r>
          </a:p>
        </p:txBody>
      </p:sp>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2907322" y="3311649"/>
            <a:ext cx="5990494" cy="494688"/>
          </a:xfrm>
        </p:spPr>
        <p:txBody>
          <a:bodyPr anchor="ctr" anchorCtr="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a:extLst>
              <a:ext uri="{FF2B5EF4-FFF2-40B4-BE49-F238E27FC236}">
                <a16:creationId xmlns:a16="http://schemas.microsoft.com/office/drawing/2014/main" id="{FEC8CAC0-FE93-489C-BB57-DDDC480A726C}"/>
              </a:ext>
            </a:extLst>
          </p:cNvPr>
          <p:cNvPicPr>
            <a:picLocks noChangeAspect="1"/>
          </p:cNvPicPr>
          <p:nvPr userDrawn="1"/>
        </p:nvPicPr>
        <p:blipFill>
          <a:blip r:embed="rId3"/>
          <a:srcRect/>
          <a:stretch/>
        </p:blipFill>
        <p:spPr>
          <a:xfrm>
            <a:off x="2155212" y="2748739"/>
            <a:ext cx="558800" cy="368300"/>
          </a:xfrm>
          <a:prstGeom prst="rect">
            <a:avLst/>
          </a:prstGeom>
        </p:spPr>
      </p:pic>
      <p:pic>
        <p:nvPicPr>
          <p:cNvPr id="8" name="图片 7">
            <a:extLst>
              <a:ext uri="{FF2B5EF4-FFF2-40B4-BE49-F238E27FC236}">
                <a16:creationId xmlns:a16="http://schemas.microsoft.com/office/drawing/2014/main" id="{DEE1D168-D345-4A4D-BAAA-C505C52CA9C1}"/>
              </a:ext>
            </a:extLst>
          </p:cNvPr>
          <p:cNvPicPr>
            <a:picLocks noChangeAspect="1"/>
          </p:cNvPicPr>
          <p:nvPr userDrawn="1"/>
        </p:nvPicPr>
        <p:blipFill>
          <a:blip r:embed="rId4"/>
          <a:stretch>
            <a:fillRect/>
          </a:stretch>
        </p:blipFill>
        <p:spPr>
          <a:xfrm>
            <a:off x="2907322" y="3355793"/>
            <a:ext cx="5990494" cy="406400"/>
          </a:xfrm>
          <a:prstGeom prst="rect">
            <a:avLst/>
          </a:prstGeom>
        </p:spPr>
      </p:pic>
      <p:pic>
        <p:nvPicPr>
          <p:cNvPr id="9" name="图片 8">
            <a:extLst>
              <a:ext uri="{FF2B5EF4-FFF2-40B4-BE49-F238E27FC236}">
                <a16:creationId xmlns:a16="http://schemas.microsoft.com/office/drawing/2014/main" id="{1292140D-9A36-4287-AA29-DFD4E4D99ACE}"/>
              </a:ext>
            </a:extLst>
          </p:cNvPr>
          <p:cNvPicPr>
            <a:picLocks noChangeAspect="1"/>
          </p:cNvPicPr>
          <p:nvPr userDrawn="1"/>
        </p:nvPicPr>
        <p:blipFill>
          <a:blip r:embed="rId5"/>
          <a:stretch>
            <a:fillRect/>
          </a:stretch>
        </p:blipFill>
        <p:spPr>
          <a:xfrm>
            <a:off x="707711" y="6340429"/>
            <a:ext cx="2032000" cy="139700"/>
          </a:xfrm>
          <a:prstGeom prst="rect">
            <a:avLst/>
          </a:prstGeom>
        </p:spPr>
      </p:pic>
    </p:spTree>
    <p:extLst>
      <p:ext uri="{BB962C8B-B14F-4D97-AF65-F5344CB8AC3E}">
        <p14:creationId xmlns:p14="http://schemas.microsoft.com/office/powerpoint/2010/main" val="3453746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_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2FF6B5-3625-6748-BD00-70E81528A54D}"/>
              </a:ext>
            </a:extLst>
          </p:cNvPr>
          <p:cNvSpPr>
            <a:spLocks noGrp="1"/>
          </p:cNvSpPr>
          <p:nvPr>
            <p:ph idx="1" hasCustomPrompt="1"/>
          </p:nvPr>
        </p:nvSpPr>
        <p:spPr>
          <a:xfrm>
            <a:off x="1028701" y="2247900"/>
            <a:ext cx="6991350" cy="3609975"/>
          </a:xfrm>
        </p:spPr>
        <p:txBody>
          <a:bodyPr anchor="t" anchorCtr="0"/>
          <a:lstStyle>
            <a:lvl1pPr marL="144000" algn="l" defTabSz="914400" rtl="0" eaLnBrk="1" latinLnBrk="0" hangingPunct="1">
              <a:lnSpc>
                <a:spcPct val="100000"/>
              </a:lnSpc>
              <a:spcBef>
                <a:spcPts val="1200"/>
              </a:spcBef>
              <a:spcAft>
                <a:spcPts val="1200"/>
              </a:spcAft>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stStyle>
          <a:p>
            <a:pPr lvl="0"/>
            <a:r>
              <a:rPr kumimoji="1" lang="zh-CN" altLang="en-US" dirty="0"/>
              <a:t>标题</a:t>
            </a:r>
            <a:r>
              <a:rPr kumimoji="1" lang="en-US" altLang="zh-CN" dirty="0"/>
              <a:t>1</a:t>
            </a:r>
          </a:p>
          <a:p>
            <a:pPr lvl="0"/>
            <a:r>
              <a:rPr kumimoji="1" lang="zh-CN" altLang="en-US" dirty="0"/>
              <a:t>标题</a:t>
            </a:r>
            <a:r>
              <a:rPr kumimoji="1" lang="en-US" altLang="zh-CN" dirty="0"/>
              <a:t>2</a:t>
            </a:r>
          </a:p>
          <a:p>
            <a:pPr lvl="0"/>
            <a:r>
              <a:rPr kumimoji="1" lang="zh-CN" altLang="en-US" dirty="0"/>
              <a:t>标题</a:t>
            </a:r>
            <a:r>
              <a:rPr kumimoji="1" lang="en-US" altLang="zh-CN" dirty="0"/>
              <a:t>3</a:t>
            </a:r>
          </a:p>
          <a:p>
            <a:pPr lvl="0"/>
            <a:r>
              <a:rPr kumimoji="1" lang="zh-CN" altLang="en-US" dirty="0"/>
              <a:t>标题</a:t>
            </a:r>
            <a:r>
              <a:rPr kumimoji="1" lang="en-US" altLang="zh-CN" dirty="0"/>
              <a:t>4</a:t>
            </a:r>
            <a:endParaRPr kumimoji="1" lang="zh-CN" altLang="en-US" dirty="0"/>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94E39B5B-A962-884D-B916-4D3FAEE48915}" type="datetime1">
              <a:rPr kumimoji="1" lang="zh-CN" altLang="en-US" smtClean="0"/>
              <a:t>2023/6/7</a:t>
            </a:fld>
            <a:endParaRPr kumimoji="1" lang="zh-CN" altLang="en-US"/>
          </a:p>
        </p:txBody>
      </p:sp>
      <p:sp>
        <p:nvSpPr>
          <p:cNvPr id="5" name="页脚占位符 4">
            <a:extLst>
              <a:ext uri="{FF2B5EF4-FFF2-40B4-BE49-F238E27FC236}">
                <a16:creationId xmlns:a16="http://schemas.microsoft.com/office/drawing/2014/main" id="{C5ACBC42-90DF-9C4C-A2BE-FB58BC86813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D14CD0E-91E7-D647-B0CE-69496DE03C0D}"/>
              </a:ext>
            </a:extLst>
          </p:cNvPr>
          <p:cNvSpPr>
            <a:spLocks noGrp="1"/>
          </p:cNvSpPr>
          <p:nvPr>
            <p:ph type="sldNum" sz="quarter" idx="12"/>
          </p:nvPr>
        </p:nvSpPr>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310146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12F34-CE97-B446-A37B-EB474FDBC776}"/>
              </a:ext>
            </a:extLst>
          </p:cNvPr>
          <p:cNvSpPr>
            <a:spLocks noGrp="1"/>
          </p:cNvSpPr>
          <p:nvPr>
            <p:ph type="title"/>
          </p:nvPr>
        </p:nvSpPr>
        <p:spPr>
          <a:xfrm>
            <a:off x="1944911" y="1268936"/>
            <a:ext cx="8102600" cy="554400"/>
          </a:xfrm>
        </p:spPr>
        <p:txBody>
          <a:bodyPr>
            <a:normAutofit/>
          </a:bodyPr>
          <a:lstStyle>
            <a:lvl1pPr marL="0" algn="l" defTabSz="914400" rtl="0" eaLnBrk="1" latinLnBrk="0" hangingPunct="1">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94E39B5B-A962-884D-B916-4D3FAEE48915}" type="datetime1">
              <a:rPr kumimoji="1" lang="zh-CN" altLang="en-US" smtClean="0"/>
              <a:t>2023/6/7</a:t>
            </a:fld>
            <a:endParaRPr kumimoji="1" lang="zh-CN" altLang="en-US"/>
          </a:p>
        </p:txBody>
      </p:sp>
      <p:pic>
        <p:nvPicPr>
          <p:cNvPr id="7" name="图片 6">
            <a:extLst>
              <a:ext uri="{FF2B5EF4-FFF2-40B4-BE49-F238E27FC236}">
                <a16:creationId xmlns:a16="http://schemas.microsoft.com/office/drawing/2014/main" id="{014FF0FB-7073-46B9-8075-C3ED46C03F9C}"/>
              </a:ext>
            </a:extLst>
          </p:cNvPr>
          <p:cNvPicPr>
            <a:picLocks noChangeAspect="1"/>
          </p:cNvPicPr>
          <p:nvPr userDrawn="1"/>
        </p:nvPicPr>
        <p:blipFill>
          <a:blip r:embed="rId3"/>
          <a:stretch>
            <a:fillRect/>
          </a:stretch>
        </p:blipFill>
        <p:spPr>
          <a:xfrm>
            <a:off x="2044700" y="2032684"/>
            <a:ext cx="8102600" cy="914400"/>
          </a:xfrm>
          <a:prstGeom prst="rect">
            <a:avLst/>
          </a:prstGeom>
        </p:spPr>
      </p:pic>
      <p:pic>
        <p:nvPicPr>
          <p:cNvPr id="8" name="图片 7">
            <a:extLst>
              <a:ext uri="{FF2B5EF4-FFF2-40B4-BE49-F238E27FC236}">
                <a16:creationId xmlns:a16="http://schemas.microsoft.com/office/drawing/2014/main" id="{62483A40-752E-494B-82E8-743628FFEABD}"/>
              </a:ext>
            </a:extLst>
          </p:cNvPr>
          <p:cNvPicPr>
            <a:picLocks noChangeAspect="1"/>
          </p:cNvPicPr>
          <p:nvPr userDrawn="1"/>
        </p:nvPicPr>
        <p:blipFill>
          <a:blip r:embed="rId4"/>
          <a:stretch>
            <a:fillRect/>
          </a:stretch>
        </p:blipFill>
        <p:spPr>
          <a:xfrm>
            <a:off x="2044700" y="2971800"/>
            <a:ext cx="8102600" cy="914400"/>
          </a:xfrm>
          <a:prstGeom prst="rect">
            <a:avLst/>
          </a:prstGeom>
        </p:spPr>
      </p:pic>
      <p:pic>
        <p:nvPicPr>
          <p:cNvPr id="9" name="图片 8">
            <a:extLst>
              <a:ext uri="{FF2B5EF4-FFF2-40B4-BE49-F238E27FC236}">
                <a16:creationId xmlns:a16="http://schemas.microsoft.com/office/drawing/2014/main" id="{4CA435A4-0216-4B53-BBF5-0B0943298987}"/>
              </a:ext>
            </a:extLst>
          </p:cNvPr>
          <p:cNvPicPr>
            <a:picLocks noChangeAspect="1"/>
          </p:cNvPicPr>
          <p:nvPr userDrawn="1"/>
        </p:nvPicPr>
        <p:blipFill>
          <a:blip r:embed="rId5"/>
          <a:stretch>
            <a:fillRect/>
          </a:stretch>
        </p:blipFill>
        <p:spPr>
          <a:xfrm>
            <a:off x="2044700" y="3923271"/>
            <a:ext cx="8102600" cy="914400"/>
          </a:xfrm>
          <a:prstGeom prst="rect">
            <a:avLst/>
          </a:prstGeom>
        </p:spPr>
      </p:pic>
      <p:pic>
        <p:nvPicPr>
          <p:cNvPr id="10" name="图片 9">
            <a:extLst>
              <a:ext uri="{FF2B5EF4-FFF2-40B4-BE49-F238E27FC236}">
                <a16:creationId xmlns:a16="http://schemas.microsoft.com/office/drawing/2014/main" id="{85DB9DA7-E057-4914-B326-1B36F8B19979}"/>
              </a:ext>
            </a:extLst>
          </p:cNvPr>
          <p:cNvPicPr>
            <a:picLocks noChangeAspect="1"/>
          </p:cNvPicPr>
          <p:nvPr userDrawn="1"/>
        </p:nvPicPr>
        <p:blipFill>
          <a:blip r:embed="rId6"/>
          <a:stretch>
            <a:fillRect/>
          </a:stretch>
        </p:blipFill>
        <p:spPr>
          <a:xfrm>
            <a:off x="2400471" y="2668544"/>
            <a:ext cx="520700" cy="38100"/>
          </a:xfrm>
          <a:prstGeom prst="rect">
            <a:avLst/>
          </a:prstGeom>
        </p:spPr>
      </p:pic>
      <p:sp>
        <p:nvSpPr>
          <p:cNvPr id="11" name="矩形 10">
            <a:extLst>
              <a:ext uri="{FF2B5EF4-FFF2-40B4-BE49-F238E27FC236}">
                <a16:creationId xmlns:a16="http://schemas.microsoft.com/office/drawing/2014/main" id="{AC38DAD7-4A4B-4862-BD30-7BF69E564855}"/>
              </a:ext>
            </a:extLst>
          </p:cNvPr>
          <p:cNvSpPr/>
          <p:nvPr userDrawn="1"/>
        </p:nvSpPr>
        <p:spPr>
          <a:xfrm>
            <a:off x="2331307" y="2183424"/>
            <a:ext cx="782587" cy="523220"/>
          </a:xfrm>
          <a:prstGeom prst="rect">
            <a:avLst/>
          </a:prstGeom>
        </p:spPr>
        <p:txBody>
          <a:bodyPr wrap="none">
            <a:spAutoFit/>
          </a:bodyPr>
          <a:lstStyle/>
          <a:p>
            <a:r>
              <a:rPr lang="zh-CN" altLang="en-US" sz="2800" b="1" i="1" dirty="0">
                <a:solidFill>
                  <a:schemeClr val="bg1"/>
                </a:solidFill>
                <a:latin typeface="Arial Black" panose="020B0604020202020204" pitchFamily="34" charset="0"/>
                <a:cs typeface="Arial Black" panose="020B0604020202020204" pitchFamily="34" charset="0"/>
              </a:rPr>
              <a:t>01.</a:t>
            </a:r>
          </a:p>
        </p:txBody>
      </p:sp>
      <p:pic>
        <p:nvPicPr>
          <p:cNvPr id="12" name="图片 11">
            <a:extLst>
              <a:ext uri="{FF2B5EF4-FFF2-40B4-BE49-F238E27FC236}">
                <a16:creationId xmlns:a16="http://schemas.microsoft.com/office/drawing/2014/main" id="{ECAAF634-9594-419E-A3A7-FB9E16887B1B}"/>
              </a:ext>
            </a:extLst>
          </p:cNvPr>
          <p:cNvPicPr>
            <a:picLocks noChangeAspect="1"/>
          </p:cNvPicPr>
          <p:nvPr userDrawn="1"/>
        </p:nvPicPr>
        <p:blipFill>
          <a:blip r:embed="rId6"/>
          <a:stretch>
            <a:fillRect/>
          </a:stretch>
        </p:blipFill>
        <p:spPr>
          <a:xfrm>
            <a:off x="2400471" y="3681798"/>
            <a:ext cx="520700" cy="38100"/>
          </a:xfrm>
          <a:prstGeom prst="rect">
            <a:avLst/>
          </a:prstGeom>
        </p:spPr>
      </p:pic>
      <p:sp>
        <p:nvSpPr>
          <p:cNvPr id="13" name="矩形 12">
            <a:extLst>
              <a:ext uri="{FF2B5EF4-FFF2-40B4-BE49-F238E27FC236}">
                <a16:creationId xmlns:a16="http://schemas.microsoft.com/office/drawing/2014/main" id="{E1691BF2-08A9-4DF4-84C0-AADE21507F6C}"/>
              </a:ext>
            </a:extLst>
          </p:cNvPr>
          <p:cNvSpPr/>
          <p:nvPr userDrawn="1"/>
        </p:nvSpPr>
        <p:spPr>
          <a:xfrm>
            <a:off x="2331307" y="3196678"/>
            <a:ext cx="782587" cy="523220"/>
          </a:xfrm>
          <a:prstGeom prst="rect">
            <a:avLst/>
          </a:prstGeom>
        </p:spPr>
        <p:txBody>
          <a:bodyPr wrap="none">
            <a:spAutoFit/>
          </a:bodyPr>
          <a:lstStyle/>
          <a:p>
            <a:r>
              <a:rPr lang="zh-CN" altLang="en-US" sz="2800" b="1" i="1" dirty="0">
                <a:solidFill>
                  <a:schemeClr val="bg1"/>
                </a:solidFill>
                <a:latin typeface="Arial Black" panose="020B0604020202020204" pitchFamily="34" charset="0"/>
                <a:cs typeface="Arial Black" panose="020B0604020202020204" pitchFamily="34" charset="0"/>
              </a:rPr>
              <a:t>0</a:t>
            </a:r>
            <a:r>
              <a:rPr lang="en-US" altLang="zh-CN" sz="2800" b="1" i="1" dirty="0">
                <a:solidFill>
                  <a:schemeClr val="bg1"/>
                </a:solidFill>
                <a:latin typeface="Arial Black" panose="020B0604020202020204" pitchFamily="34" charset="0"/>
                <a:cs typeface="Arial Black" panose="020B0604020202020204" pitchFamily="34" charset="0"/>
              </a:rPr>
              <a:t>2</a:t>
            </a:r>
            <a:r>
              <a:rPr lang="zh-CN" altLang="en-US" sz="2800" b="1" i="1" dirty="0">
                <a:solidFill>
                  <a:schemeClr val="bg1"/>
                </a:solidFill>
                <a:latin typeface="Arial Black" panose="020B0604020202020204" pitchFamily="34" charset="0"/>
                <a:cs typeface="Arial Black" panose="020B0604020202020204" pitchFamily="34" charset="0"/>
              </a:rPr>
              <a:t>.</a:t>
            </a:r>
          </a:p>
        </p:txBody>
      </p:sp>
      <p:pic>
        <p:nvPicPr>
          <p:cNvPr id="14" name="图片 13">
            <a:extLst>
              <a:ext uri="{FF2B5EF4-FFF2-40B4-BE49-F238E27FC236}">
                <a16:creationId xmlns:a16="http://schemas.microsoft.com/office/drawing/2014/main" id="{A642E62C-5316-4EDE-8457-3E21F6D47BE4}"/>
              </a:ext>
            </a:extLst>
          </p:cNvPr>
          <p:cNvPicPr>
            <a:picLocks noChangeAspect="1"/>
          </p:cNvPicPr>
          <p:nvPr userDrawn="1"/>
        </p:nvPicPr>
        <p:blipFill>
          <a:blip r:embed="rId6"/>
          <a:stretch>
            <a:fillRect/>
          </a:stretch>
        </p:blipFill>
        <p:spPr>
          <a:xfrm>
            <a:off x="2400471" y="4571484"/>
            <a:ext cx="520700" cy="38100"/>
          </a:xfrm>
          <a:prstGeom prst="rect">
            <a:avLst/>
          </a:prstGeom>
        </p:spPr>
      </p:pic>
      <p:sp>
        <p:nvSpPr>
          <p:cNvPr id="15" name="矩形 14">
            <a:extLst>
              <a:ext uri="{FF2B5EF4-FFF2-40B4-BE49-F238E27FC236}">
                <a16:creationId xmlns:a16="http://schemas.microsoft.com/office/drawing/2014/main" id="{737516D6-AB0F-454C-8728-14E70A69699C}"/>
              </a:ext>
            </a:extLst>
          </p:cNvPr>
          <p:cNvSpPr/>
          <p:nvPr userDrawn="1"/>
        </p:nvSpPr>
        <p:spPr>
          <a:xfrm>
            <a:off x="2331307" y="4086364"/>
            <a:ext cx="782587" cy="523220"/>
          </a:xfrm>
          <a:prstGeom prst="rect">
            <a:avLst/>
          </a:prstGeom>
        </p:spPr>
        <p:txBody>
          <a:bodyPr wrap="none">
            <a:spAutoFit/>
          </a:bodyPr>
          <a:lstStyle/>
          <a:p>
            <a:r>
              <a:rPr lang="zh-CN" altLang="en-US" sz="2800" b="1" i="1" dirty="0">
                <a:solidFill>
                  <a:schemeClr val="bg1"/>
                </a:solidFill>
                <a:latin typeface="Arial Black" panose="020B0604020202020204" pitchFamily="34" charset="0"/>
                <a:cs typeface="Arial Black" panose="020B0604020202020204" pitchFamily="34" charset="0"/>
              </a:rPr>
              <a:t>0</a:t>
            </a:r>
            <a:r>
              <a:rPr lang="en-US" altLang="zh-CN" sz="2800" b="1" i="1" dirty="0">
                <a:solidFill>
                  <a:schemeClr val="bg1"/>
                </a:solidFill>
                <a:latin typeface="Arial Black" panose="020B0604020202020204" pitchFamily="34" charset="0"/>
                <a:cs typeface="Arial Black" panose="020B0604020202020204" pitchFamily="34" charset="0"/>
              </a:rPr>
              <a:t>3</a:t>
            </a:r>
            <a:r>
              <a:rPr lang="zh-CN" altLang="en-US" sz="2800" b="1" i="1" dirty="0">
                <a:solidFill>
                  <a:schemeClr val="bg1"/>
                </a:solidFill>
                <a:latin typeface="Arial Black" panose="020B0604020202020204" pitchFamily="34" charset="0"/>
                <a:cs typeface="Arial Black" panose="020B0604020202020204" pitchFamily="34" charset="0"/>
              </a:rPr>
              <a:t>.</a:t>
            </a:r>
          </a:p>
        </p:txBody>
      </p:sp>
      <p:sp>
        <p:nvSpPr>
          <p:cNvPr id="21" name="文本占位符 20">
            <a:extLst>
              <a:ext uri="{FF2B5EF4-FFF2-40B4-BE49-F238E27FC236}">
                <a16:creationId xmlns:a16="http://schemas.microsoft.com/office/drawing/2014/main" id="{0D245C68-4D53-4772-867D-33D95588049F}"/>
              </a:ext>
            </a:extLst>
          </p:cNvPr>
          <p:cNvSpPr>
            <a:spLocks noGrp="1"/>
          </p:cNvSpPr>
          <p:nvPr>
            <p:ph type="body" sz="quarter" idx="13" hasCustomPrompt="1"/>
          </p:nvPr>
        </p:nvSpPr>
        <p:spPr>
          <a:xfrm>
            <a:off x="3267075" y="2032000"/>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28" name="文本占位符 20">
            <a:extLst>
              <a:ext uri="{FF2B5EF4-FFF2-40B4-BE49-F238E27FC236}">
                <a16:creationId xmlns:a16="http://schemas.microsoft.com/office/drawing/2014/main" id="{2E157912-C7D2-42F1-8E7D-9B48ABFA56F5}"/>
              </a:ext>
            </a:extLst>
          </p:cNvPr>
          <p:cNvSpPr>
            <a:spLocks noGrp="1"/>
          </p:cNvSpPr>
          <p:nvPr>
            <p:ph type="body" sz="quarter" idx="14" hasCustomPrompt="1"/>
          </p:nvPr>
        </p:nvSpPr>
        <p:spPr>
          <a:xfrm>
            <a:off x="3267075" y="2983191"/>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29" name="文本占位符 20">
            <a:extLst>
              <a:ext uri="{FF2B5EF4-FFF2-40B4-BE49-F238E27FC236}">
                <a16:creationId xmlns:a16="http://schemas.microsoft.com/office/drawing/2014/main" id="{96892294-EC21-4158-818C-EADF7E907DA3}"/>
              </a:ext>
            </a:extLst>
          </p:cNvPr>
          <p:cNvSpPr>
            <a:spLocks noGrp="1"/>
          </p:cNvSpPr>
          <p:nvPr>
            <p:ph type="body" sz="quarter" idx="15" hasCustomPrompt="1"/>
          </p:nvPr>
        </p:nvSpPr>
        <p:spPr>
          <a:xfrm>
            <a:off x="3267075" y="3934383"/>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30" name="灯片编号占位符 5">
            <a:extLst>
              <a:ext uri="{FF2B5EF4-FFF2-40B4-BE49-F238E27FC236}">
                <a16:creationId xmlns:a16="http://schemas.microsoft.com/office/drawing/2014/main" id="{2474DE2D-60C7-4B2D-8BB0-5696356D07CB}"/>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31" name="图片 30">
            <a:extLst>
              <a:ext uri="{FF2B5EF4-FFF2-40B4-BE49-F238E27FC236}">
                <a16:creationId xmlns:a16="http://schemas.microsoft.com/office/drawing/2014/main" id="{681796A6-47CA-4D8F-9549-64294FD2B188}"/>
              </a:ext>
            </a:extLst>
          </p:cNvPr>
          <p:cNvPicPr>
            <a:picLocks noChangeAspect="1"/>
          </p:cNvPicPr>
          <p:nvPr userDrawn="1"/>
        </p:nvPicPr>
        <p:blipFill>
          <a:blip r:embed="rId7"/>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1030697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0_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76BC7-627C-4BC0-9B2C-C5FD80266633}"/>
              </a:ext>
            </a:extLst>
          </p:cNvPr>
          <p:cNvSpPr>
            <a:spLocks noGrp="1"/>
          </p:cNvSpPr>
          <p:nvPr>
            <p:ph type="title"/>
          </p:nvPr>
        </p:nvSpPr>
        <p:spPr>
          <a:xfrm>
            <a:off x="2121353" y="1508760"/>
            <a:ext cx="7949293" cy="1676353"/>
          </a:xfrm>
        </p:spPr>
        <p:txBody>
          <a:bodyPr anchor="b">
            <a:normAutofit/>
          </a:bodyPr>
          <a:lstStyle>
            <a:lvl1pPr algn="ctr">
              <a:defRPr sz="4800"/>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1AA28CFE-714F-4DC2-B3B8-6234D0452E07}"/>
              </a:ext>
            </a:extLst>
          </p:cNvPr>
          <p:cNvSpPr>
            <a:spLocks noGrp="1"/>
          </p:cNvSpPr>
          <p:nvPr>
            <p:ph type="body" idx="1"/>
          </p:nvPr>
        </p:nvSpPr>
        <p:spPr>
          <a:xfrm>
            <a:off x="2121353" y="3212101"/>
            <a:ext cx="7949293" cy="11001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11" name="图片 10">
            <a:extLst>
              <a:ext uri="{FF2B5EF4-FFF2-40B4-BE49-F238E27FC236}">
                <a16:creationId xmlns:a16="http://schemas.microsoft.com/office/drawing/2014/main" id="{F03FAA6B-5339-4D84-AA6F-C3B919EBE49B}"/>
              </a:ext>
            </a:extLst>
          </p:cNvPr>
          <p:cNvPicPr>
            <a:picLocks noChangeAspect="1"/>
          </p:cNvPicPr>
          <p:nvPr userDrawn="1"/>
        </p:nvPicPr>
        <p:blipFill>
          <a:blip r:embed="rId3"/>
          <a:stretch>
            <a:fillRect/>
          </a:stretch>
        </p:blipFill>
        <p:spPr>
          <a:xfrm>
            <a:off x="4980211" y="6464208"/>
            <a:ext cx="2032000" cy="139700"/>
          </a:xfrm>
          <a:prstGeom prst="rect">
            <a:avLst/>
          </a:prstGeom>
        </p:spPr>
      </p:pic>
      <p:pic>
        <p:nvPicPr>
          <p:cNvPr id="13" name="图形 12">
            <a:extLst>
              <a:ext uri="{FF2B5EF4-FFF2-40B4-BE49-F238E27FC236}">
                <a16:creationId xmlns:a16="http://schemas.microsoft.com/office/drawing/2014/main" id="{295A1DD3-29AF-4EE6-B9B5-5490869C67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7188" y="451641"/>
            <a:ext cx="2743200" cy="684037"/>
          </a:xfrm>
          <a:prstGeom prst="rect">
            <a:avLst/>
          </a:prstGeom>
        </p:spPr>
      </p:pic>
    </p:spTree>
    <p:extLst>
      <p:ext uri="{BB962C8B-B14F-4D97-AF65-F5344CB8AC3E}">
        <p14:creationId xmlns:p14="http://schemas.microsoft.com/office/powerpoint/2010/main" val="1929404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节标题">
    <p:bg>
      <p:bgPr>
        <a:solidFill>
          <a:schemeClr val="bg1"/>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E0B13A70-6219-44AE-9F9D-21351CCCAC87}"/>
              </a:ext>
            </a:extLst>
          </p:cNvPr>
          <p:cNvPicPr>
            <a:picLocks noChangeAspect="1"/>
          </p:cNvPicPr>
          <p:nvPr userDrawn="1"/>
        </p:nvPicPr>
        <p:blipFill rotWithShape="1">
          <a:blip r:embed="rId2"/>
          <a:srcRect l="5918"/>
          <a:stretch/>
        </p:blipFill>
        <p:spPr>
          <a:xfrm>
            <a:off x="-9525" y="-19050"/>
            <a:ext cx="12201525" cy="6877050"/>
          </a:xfrm>
          <a:prstGeom prst="rect">
            <a:avLst/>
          </a:prstGeom>
        </p:spPr>
      </p:pic>
      <p:pic>
        <p:nvPicPr>
          <p:cNvPr id="17" name="图片 16">
            <a:extLst>
              <a:ext uri="{FF2B5EF4-FFF2-40B4-BE49-F238E27FC236}">
                <a16:creationId xmlns:a16="http://schemas.microsoft.com/office/drawing/2014/main" id="{906A84FA-4E29-41C6-A208-7E329FA7BD63}"/>
              </a:ext>
            </a:extLst>
          </p:cNvPr>
          <p:cNvPicPr>
            <a:picLocks noChangeAspect="1"/>
          </p:cNvPicPr>
          <p:nvPr userDrawn="1"/>
        </p:nvPicPr>
        <p:blipFill>
          <a:blip r:embed="rId3"/>
          <a:stretch>
            <a:fillRect/>
          </a:stretch>
        </p:blipFill>
        <p:spPr>
          <a:xfrm>
            <a:off x="4607892" y="-9525"/>
            <a:ext cx="7745435" cy="6858000"/>
          </a:xfrm>
          <a:prstGeom prst="rect">
            <a:avLst/>
          </a:prstGeom>
        </p:spPr>
      </p:pic>
      <p:pic>
        <p:nvPicPr>
          <p:cNvPr id="15" name="图片 14" descr="图片包含 游戏机, 画, 钟表&#10;&#10;描述已自动生成">
            <a:extLst>
              <a:ext uri="{FF2B5EF4-FFF2-40B4-BE49-F238E27FC236}">
                <a16:creationId xmlns:a16="http://schemas.microsoft.com/office/drawing/2014/main" id="{3D0C9252-00E5-4462-AD57-4A3481AA2560}"/>
              </a:ext>
            </a:extLst>
          </p:cNvPr>
          <p:cNvPicPr>
            <a:picLocks noChangeAspect="1"/>
          </p:cNvPicPr>
          <p:nvPr userDrawn="1"/>
        </p:nvPicPr>
        <p:blipFill rotWithShape="1">
          <a:blip r:embed="rId4"/>
          <a:srcRect l="13880" r="47917"/>
          <a:stretch/>
        </p:blipFill>
        <p:spPr>
          <a:xfrm>
            <a:off x="-9525" y="-19050"/>
            <a:ext cx="5438775" cy="6933320"/>
          </a:xfrm>
          <a:prstGeom prst="rect">
            <a:avLst/>
          </a:prstGeom>
        </p:spPr>
      </p:pic>
      <p:sp>
        <p:nvSpPr>
          <p:cNvPr id="2" name="标题 1">
            <a:extLst>
              <a:ext uri="{FF2B5EF4-FFF2-40B4-BE49-F238E27FC236}">
                <a16:creationId xmlns:a16="http://schemas.microsoft.com/office/drawing/2014/main" id="{2B0CFEC9-317D-8243-AE29-F9924EE8E7D8}"/>
              </a:ext>
            </a:extLst>
          </p:cNvPr>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6040202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a:extLst>
              <a:ext uri="{FF2B5EF4-FFF2-40B4-BE49-F238E27FC236}">
                <a16:creationId xmlns:a16="http://schemas.microsoft.com/office/drawing/2014/main" id="{6D5812D0-DB1B-CB4D-BF89-D47C57EEDD17}"/>
              </a:ext>
            </a:extLst>
          </p:cNvPr>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a:extLst>
              <a:ext uri="{FF2B5EF4-FFF2-40B4-BE49-F238E27FC236}">
                <a16:creationId xmlns:a16="http://schemas.microsoft.com/office/drawing/2014/main" id="{0C184EF6-0952-461F-A80E-320DB1BF0919}"/>
              </a:ext>
            </a:extLst>
          </p:cNvPr>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01.</a:t>
            </a:r>
          </a:p>
        </p:txBody>
      </p:sp>
      <p:sp>
        <p:nvSpPr>
          <p:cNvPr id="9" name="灯片编号占位符 5">
            <a:extLst>
              <a:ext uri="{FF2B5EF4-FFF2-40B4-BE49-F238E27FC236}">
                <a16:creationId xmlns:a16="http://schemas.microsoft.com/office/drawing/2014/main" id="{35AD995D-23CC-4CB8-B3CC-B830932B0B8C}"/>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312011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2_节标题">
    <p:bg>
      <p:bgPr>
        <a:solidFill>
          <a:schemeClr val="bg1"/>
        </a:solidFill>
        <a:effectLst/>
      </p:bgPr>
    </p:bg>
    <p:spTree>
      <p:nvGrpSpPr>
        <p:cNvPr id="1" name=""/>
        <p:cNvGrpSpPr/>
        <p:nvPr/>
      </p:nvGrpSpPr>
      <p:grpSpPr>
        <a:xfrm>
          <a:off x="0" y="0"/>
          <a:ext cx="0" cy="0"/>
          <a:chOff x="0" y="0"/>
          <a:chExt cx="0" cy="0"/>
        </a:xfrm>
      </p:grpSpPr>
      <p:pic>
        <p:nvPicPr>
          <p:cNvPr id="8" name="图片 7" descr="图片包含 户外, 草, 田地, 建筑&#10;&#10;描述已自动生成">
            <a:extLst>
              <a:ext uri="{FF2B5EF4-FFF2-40B4-BE49-F238E27FC236}">
                <a16:creationId xmlns:a16="http://schemas.microsoft.com/office/drawing/2014/main" id="{DD33F9FD-C1E1-489E-9624-A6A49621F00B}"/>
              </a:ext>
            </a:extLst>
          </p:cNvPr>
          <p:cNvPicPr>
            <a:picLocks noChangeAspect="1"/>
          </p:cNvPicPr>
          <p:nvPr userDrawn="1"/>
        </p:nvPicPr>
        <p:blipFill rotWithShape="1">
          <a:blip r:embed="rId2"/>
          <a:srcRect l="7002" t="9222" r="18804"/>
          <a:stretch/>
        </p:blipFill>
        <p:spPr>
          <a:xfrm>
            <a:off x="0" y="0"/>
            <a:ext cx="12192000" cy="6858000"/>
          </a:xfrm>
          <a:prstGeom prst="rect">
            <a:avLst/>
          </a:prstGeom>
        </p:spPr>
      </p:pic>
      <p:pic>
        <p:nvPicPr>
          <p:cNvPr id="15" name="图片 14" descr="图片包含 游戏机, 画, 钟表&#10;&#10;描述已自动生成">
            <a:extLst>
              <a:ext uri="{FF2B5EF4-FFF2-40B4-BE49-F238E27FC236}">
                <a16:creationId xmlns:a16="http://schemas.microsoft.com/office/drawing/2014/main" id="{3D0C9252-00E5-4462-AD57-4A3481AA2560}"/>
              </a:ext>
            </a:extLst>
          </p:cNvPr>
          <p:cNvPicPr>
            <a:picLocks noChangeAspect="1"/>
          </p:cNvPicPr>
          <p:nvPr userDrawn="1"/>
        </p:nvPicPr>
        <p:blipFill rotWithShape="1">
          <a:blip r:embed="rId3"/>
          <a:srcRect l="13880" r="47917"/>
          <a:stretch/>
        </p:blipFill>
        <p:spPr>
          <a:xfrm>
            <a:off x="-9525" y="-19050"/>
            <a:ext cx="5438775" cy="6933320"/>
          </a:xfrm>
          <a:prstGeom prst="rect">
            <a:avLst/>
          </a:prstGeom>
        </p:spPr>
      </p:pic>
      <p:sp>
        <p:nvSpPr>
          <p:cNvPr id="2" name="标题 1">
            <a:extLst>
              <a:ext uri="{FF2B5EF4-FFF2-40B4-BE49-F238E27FC236}">
                <a16:creationId xmlns:a16="http://schemas.microsoft.com/office/drawing/2014/main" id="{2B0CFEC9-317D-8243-AE29-F9924EE8E7D8}"/>
              </a:ext>
            </a:extLst>
          </p:cNvPr>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6040202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a:extLst>
              <a:ext uri="{FF2B5EF4-FFF2-40B4-BE49-F238E27FC236}">
                <a16:creationId xmlns:a16="http://schemas.microsoft.com/office/drawing/2014/main" id="{6D5812D0-DB1B-CB4D-BF89-D47C57EEDD17}"/>
              </a:ext>
            </a:extLst>
          </p:cNvPr>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a:extLst>
              <a:ext uri="{FF2B5EF4-FFF2-40B4-BE49-F238E27FC236}">
                <a16:creationId xmlns:a16="http://schemas.microsoft.com/office/drawing/2014/main" id="{0C184EF6-0952-461F-A80E-320DB1BF0919}"/>
              </a:ext>
            </a:extLst>
          </p:cNvPr>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0</a:t>
            </a:r>
            <a:r>
              <a:rPr lang="en-US" altLang="zh-CN" sz="7200" b="1" i="1" dirty="0">
                <a:solidFill>
                  <a:schemeClr val="tx1">
                    <a:lumMod val="75000"/>
                    <a:lumOff val="25000"/>
                  </a:schemeClr>
                </a:solidFill>
                <a:latin typeface="Arial Black" panose="020B0604020202020204" pitchFamily="34" charset="0"/>
                <a:cs typeface="Arial Black" panose="020B0604020202020204" pitchFamily="34" charset="0"/>
              </a:rPr>
              <a:t>2</a:t>
            </a:r>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a:t>
            </a:r>
          </a:p>
        </p:txBody>
      </p:sp>
      <p:sp>
        <p:nvSpPr>
          <p:cNvPr id="9" name="灯片编号占位符 5">
            <a:extLst>
              <a:ext uri="{FF2B5EF4-FFF2-40B4-BE49-F238E27FC236}">
                <a16:creationId xmlns:a16="http://schemas.microsoft.com/office/drawing/2014/main" id="{35AD995D-23CC-4CB8-B3CC-B830932B0B8C}"/>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3668567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74DA86A-E2F3-0442-8D77-88DB2A629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9735F5B-CC58-C043-BA0E-50E71FD663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01541A7-179B-AC44-8728-7469896627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8F588-DBAA-5947-A52A-E444FC590A45}" type="datetime1">
              <a:rPr kumimoji="1" lang="zh-CN" altLang="en-US" smtClean="0"/>
              <a:t>2023/6/7</a:t>
            </a:fld>
            <a:endParaRPr kumimoji="1" lang="zh-CN" altLang="en-US"/>
          </a:p>
        </p:txBody>
      </p:sp>
      <p:sp>
        <p:nvSpPr>
          <p:cNvPr id="5" name="页脚占位符 4">
            <a:extLst>
              <a:ext uri="{FF2B5EF4-FFF2-40B4-BE49-F238E27FC236}">
                <a16:creationId xmlns:a16="http://schemas.microsoft.com/office/drawing/2014/main" id="{65D4120C-9F48-3E48-B97A-78829C1E8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73F6BAF8-A954-1F4A-AC24-CE8E61E06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2DC770-FF79-6F43-8302-D9B49950C096}" type="slidenum">
              <a:rPr kumimoji="1" lang="zh-CN" altLang="en-US" smtClean="0"/>
              <a:t>‹#›</a:t>
            </a:fld>
            <a:endParaRPr kumimoji="1" lang="zh-CN" altLang="en-US"/>
          </a:p>
        </p:txBody>
      </p:sp>
    </p:spTree>
    <p:extLst>
      <p:ext uri="{BB962C8B-B14F-4D97-AF65-F5344CB8AC3E}">
        <p14:creationId xmlns:p14="http://schemas.microsoft.com/office/powerpoint/2010/main" val="164457291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0" r:id="rId5"/>
    <p:sldLayoutId id="2147483663" r:id="rId6"/>
    <p:sldLayoutId id="2147483670" r:id="rId7"/>
    <p:sldLayoutId id="2147483651" r:id="rId8"/>
    <p:sldLayoutId id="2147483666" r:id="rId9"/>
    <p:sldLayoutId id="2147483665" r:id="rId10"/>
    <p:sldLayoutId id="2147483664" r:id="rId11"/>
    <p:sldLayoutId id="2147483671" r:id="rId12"/>
    <p:sldLayoutId id="2147483672" r:id="rId13"/>
    <p:sldLayoutId id="2147483657" r:id="rId14"/>
    <p:sldLayoutId id="2147483652" r:id="rId15"/>
    <p:sldLayoutId id="2147483653" r:id="rId16"/>
    <p:sldLayoutId id="2147483654" r:id="rId17"/>
    <p:sldLayoutId id="2147483656" r:id="rId18"/>
    <p:sldLayoutId id="2147483673" r:id="rId19"/>
    <p:sldLayoutId id="2147483658" r:id="rId20"/>
    <p:sldLayoutId id="2147483659" r:id="rId21"/>
    <p:sldLayoutId id="2147483655"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68165E-4580-4A86-A4A8-773975FC916C}"/>
              </a:ext>
            </a:extLst>
          </p:cNvPr>
          <p:cNvSpPr>
            <a:spLocks noGrp="1"/>
          </p:cNvSpPr>
          <p:nvPr>
            <p:ph type="ctrTitle"/>
          </p:nvPr>
        </p:nvSpPr>
        <p:spPr>
          <a:xfrm>
            <a:off x="2396320" y="2444663"/>
            <a:ext cx="7399359" cy="900660"/>
          </a:xfrm>
        </p:spPr>
        <p:txBody>
          <a:bodyPr>
            <a:normAutofit fontScale="90000"/>
          </a:bodyPr>
          <a:lstStyle/>
          <a:p>
            <a:pPr algn="ctr"/>
            <a:r>
              <a:rPr lang="zh-CN" altLang="en-US" sz="4400" dirty="0">
                <a:latin typeface="Consolas" panose="020B0609020204030204" pitchFamily="49" charset="0"/>
              </a:rPr>
              <a:t>风光储荷综合系统预测与模拟</a:t>
            </a:r>
            <a:endParaRPr lang="zh-CN" altLang="en-US" dirty="0">
              <a:latin typeface="Consolas" panose="020B0609020204030204" pitchFamily="49" charset="0"/>
            </a:endParaRPr>
          </a:p>
        </p:txBody>
      </p:sp>
      <p:sp>
        <p:nvSpPr>
          <p:cNvPr id="5" name="副标题 4">
            <a:extLst>
              <a:ext uri="{FF2B5EF4-FFF2-40B4-BE49-F238E27FC236}">
                <a16:creationId xmlns:a16="http://schemas.microsoft.com/office/drawing/2014/main" id="{3C1A927A-DC74-4473-BE60-6F196CA8EA48}"/>
              </a:ext>
            </a:extLst>
          </p:cNvPr>
          <p:cNvSpPr>
            <a:spLocks noGrp="1"/>
          </p:cNvSpPr>
          <p:nvPr>
            <p:ph type="subTitle" idx="1"/>
          </p:nvPr>
        </p:nvSpPr>
        <p:spPr>
          <a:xfrm>
            <a:off x="2907322" y="3345323"/>
            <a:ext cx="5990494" cy="494688"/>
          </a:xfrm>
        </p:spPr>
        <p:txBody>
          <a:bodyPr/>
          <a:lstStyle/>
          <a:p>
            <a:pPr algn="ctr"/>
            <a:r>
              <a:rPr lang="zh-CN" altLang="en-US" dirty="0">
                <a:latin typeface="Consolas" panose="020B0609020204030204" pitchFamily="49" charset="0"/>
                <a:ea typeface="华文仿宋" panose="02010600040101010101" pitchFamily="2" charset="-122"/>
              </a:rPr>
              <a:t>电</a:t>
            </a:r>
            <a:r>
              <a:rPr lang="en-US" altLang="zh-CN">
                <a:latin typeface="Consolas" panose="020B0609020204030204" pitchFamily="49" charset="0"/>
                <a:ea typeface="华文仿宋" panose="02010600040101010101" pitchFamily="2" charset="-122"/>
              </a:rPr>
              <a:t>02 </a:t>
            </a:r>
            <a:r>
              <a:rPr lang="zh-CN" altLang="en-US">
                <a:latin typeface="Consolas" panose="020B0609020204030204" pitchFamily="49" charset="0"/>
                <a:ea typeface="华文仿宋" panose="02010600040101010101" pitchFamily="2" charset="-122"/>
              </a:rPr>
              <a:t>肖</a:t>
            </a:r>
            <a:r>
              <a:rPr lang="zh-CN" altLang="en-US" dirty="0">
                <a:latin typeface="Consolas" panose="020B0609020204030204" pitchFamily="49" charset="0"/>
                <a:ea typeface="华文仿宋" panose="02010600040101010101" pitchFamily="2" charset="-122"/>
              </a:rPr>
              <a:t>锦松 </a:t>
            </a:r>
            <a:r>
              <a:rPr lang="en-US" altLang="zh-CN" dirty="0">
                <a:latin typeface="Consolas" panose="020B0609020204030204" pitchFamily="49" charset="0"/>
                <a:ea typeface="华文仿宋" panose="02010600040101010101" pitchFamily="2" charset="-122"/>
              </a:rPr>
              <a:t>2023/06/07</a:t>
            </a:r>
            <a:endParaRPr lang="zh-CN" altLang="en-US" dirty="0">
              <a:latin typeface="Consolas" panose="020B0609020204030204" pitchFamily="49" charset="0"/>
              <a:ea typeface="华文仿宋" panose="02010600040101010101" pitchFamily="2" charset="-122"/>
            </a:endParaRPr>
          </a:p>
        </p:txBody>
      </p:sp>
    </p:spTree>
    <p:extLst>
      <p:ext uri="{BB962C8B-B14F-4D97-AF65-F5344CB8AC3E}">
        <p14:creationId xmlns:p14="http://schemas.microsoft.com/office/powerpoint/2010/main" val="1405355434"/>
      </p:ext>
    </p:extLst>
  </p:cSld>
  <p:clrMapOvr>
    <a:masterClrMapping/>
  </p:clrMapOvr>
  <mc:AlternateContent xmlns:mc="http://schemas.openxmlformats.org/markup-compatibility/2006" xmlns:p14="http://schemas.microsoft.com/office/powerpoint/2010/main">
    <mc:Choice Requires="p14">
      <p:transition spd="slow" p14:dur="2000" advTm="32831"/>
    </mc:Choice>
    <mc:Fallback xmlns="">
      <p:transition spd="slow" advTm="328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10</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250532" y="626799"/>
            <a:ext cx="4601638"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BESS lifetime calculation</a:t>
            </a:r>
          </a:p>
        </p:txBody>
      </p:sp>
      <p:sp>
        <p:nvSpPr>
          <p:cNvPr id="6" name="标题 3">
            <a:extLst>
              <a:ext uri="{FF2B5EF4-FFF2-40B4-BE49-F238E27FC236}">
                <a16:creationId xmlns:a16="http://schemas.microsoft.com/office/drawing/2014/main" id="{DB0B69FE-B896-3BF5-92CF-97C0B8B6ED3D}"/>
              </a:ext>
            </a:extLst>
          </p:cNvPr>
          <p:cNvSpPr>
            <a:spLocks noGrp="1"/>
          </p:cNvSpPr>
          <p:nvPr>
            <p:ph type="title"/>
          </p:nvPr>
        </p:nvSpPr>
        <p:spPr>
          <a:xfrm>
            <a:off x="758301" y="485758"/>
            <a:ext cx="3492231" cy="778819"/>
          </a:xfrm>
        </p:spPr>
        <p:txBody>
          <a:bodyPr>
            <a:normAutofit fontScale="90000"/>
          </a:bodyPr>
          <a:lstStyle/>
          <a:p>
            <a:r>
              <a:rPr lang="en-US" altLang="zh-CN" dirty="0">
                <a:latin typeface="Consolas" panose="020B0609020204030204" pitchFamily="49" charset="0"/>
              </a:rPr>
              <a:t>2.Energy Storage</a:t>
            </a:r>
          </a:p>
        </p:txBody>
      </p:sp>
      <p:sp>
        <p:nvSpPr>
          <p:cNvPr id="7" name="文本框 6">
            <a:extLst>
              <a:ext uri="{FF2B5EF4-FFF2-40B4-BE49-F238E27FC236}">
                <a16:creationId xmlns:a16="http://schemas.microsoft.com/office/drawing/2014/main" id="{BA214467-9A77-7086-FCA6-623B17A0C2D5}"/>
              </a:ext>
            </a:extLst>
          </p:cNvPr>
          <p:cNvSpPr txBox="1"/>
          <p:nvPr/>
        </p:nvSpPr>
        <p:spPr>
          <a:xfrm>
            <a:off x="1426436" y="1445574"/>
            <a:ext cx="9339128" cy="1631216"/>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电池寿命预测的意义：对电池寿命用随机森林回归的方法进行预测，我们只需要得到电池前</a:t>
            </a:r>
            <a:r>
              <a:rPr lang="en-US" altLang="zh-CN" sz="2000" dirty="0">
                <a:latin typeface="仿宋" panose="02010609060101010101" pitchFamily="49" charset="-122"/>
                <a:ea typeface="仿宋" panose="02010609060101010101" pitchFamily="49" charset="-122"/>
              </a:rPr>
              <a:t>100</a:t>
            </a:r>
            <a:r>
              <a:rPr lang="zh-CN" altLang="en-US" sz="2000" dirty="0">
                <a:latin typeface="仿宋" panose="02010609060101010101" pitchFamily="49" charset="-122"/>
                <a:ea typeface="仿宋" panose="02010609060101010101" pitchFamily="49" charset="-122"/>
              </a:rPr>
              <a:t>个充放电循环中的电气数据即可利用训练好的模型进行寿命预测。我们将预测的寿命当作是当前电池的健康状态，即</a:t>
            </a:r>
            <a:r>
              <a:rPr lang="en-US" altLang="zh-CN" sz="2000" dirty="0">
                <a:latin typeface="仿宋" panose="02010609060101010101" pitchFamily="49" charset="-122"/>
                <a:ea typeface="仿宋" panose="02010609060101010101" pitchFamily="49" charset="-122"/>
              </a:rPr>
              <a:t>SOH(State of Health)</a:t>
            </a:r>
            <a:r>
              <a:rPr lang="zh-CN" altLang="en-US" sz="2000" dirty="0">
                <a:latin typeface="仿宋" panose="02010609060101010101" pitchFamily="49" charset="-122"/>
                <a:ea typeface="仿宋" panose="02010609060101010101" pitchFamily="49" charset="-122"/>
              </a:rPr>
              <a:t>新出厂电池为</a:t>
            </a:r>
            <a:r>
              <a:rPr lang="en-US" altLang="zh-CN" sz="2000" dirty="0">
                <a:latin typeface="仿宋" panose="02010609060101010101" pitchFamily="49" charset="-122"/>
                <a:ea typeface="仿宋" panose="02010609060101010101" pitchFamily="49" charset="-122"/>
              </a:rPr>
              <a:t>100%</a:t>
            </a:r>
            <a:r>
              <a:rPr lang="zh-CN" altLang="en-US" sz="2000" dirty="0">
                <a:latin typeface="仿宋" panose="02010609060101010101" pitchFamily="49" charset="-122"/>
                <a:ea typeface="仿宋" panose="02010609060101010101" pitchFamily="49" charset="-122"/>
              </a:rPr>
              <a:t>，完全报废为</a:t>
            </a:r>
            <a:r>
              <a:rPr lang="en-US" altLang="zh-CN" sz="2000" dirty="0">
                <a:latin typeface="仿宋" panose="02010609060101010101" pitchFamily="49" charset="-122"/>
                <a:ea typeface="仿宋" panose="02010609060101010101" pitchFamily="49" charset="-122"/>
              </a:rPr>
              <a:t>0%</a:t>
            </a:r>
            <a:r>
              <a:rPr lang="zh-CN" altLang="en-US" sz="2000" dirty="0">
                <a:latin typeface="仿宋" panose="02010609060101010101" pitchFamily="49" charset="-122"/>
                <a:ea typeface="仿宋" panose="02010609060101010101" pitchFamily="49" charset="-122"/>
              </a:rPr>
              <a:t>。此时相当于</a:t>
            </a:r>
            <a:r>
              <a:rPr lang="en-US" altLang="zh-CN" sz="2000" dirty="0">
                <a:latin typeface="仿宋" panose="02010609060101010101" pitchFamily="49" charset="-122"/>
                <a:ea typeface="仿宋" panose="02010609060101010101" pitchFamily="49" charset="-122"/>
              </a:rPr>
              <a:t>SOH</a:t>
            </a:r>
            <a:r>
              <a:rPr lang="zh-CN" altLang="en-US" sz="2000" dirty="0">
                <a:latin typeface="仿宋" panose="02010609060101010101" pitchFamily="49" charset="-122"/>
                <a:ea typeface="仿宋" panose="02010609060101010101" pitchFamily="49" charset="-122"/>
              </a:rPr>
              <a:t>变为可预测的，我们可以优先使用</a:t>
            </a:r>
            <a:r>
              <a:rPr lang="en-US" altLang="zh-CN" sz="2000" dirty="0">
                <a:latin typeface="仿宋" panose="02010609060101010101" pitchFamily="49" charset="-122"/>
                <a:ea typeface="仿宋" panose="02010609060101010101" pitchFamily="49" charset="-122"/>
              </a:rPr>
              <a:t>SOH</a:t>
            </a:r>
            <a:r>
              <a:rPr lang="zh-CN" altLang="en-US" sz="2000" dirty="0">
                <a:latin typeface="仿宋" panose="02010609060101010101" pitchFamily="49" charset="-122"/>
                <a:ea typeface="仿宋" panose="02010609060101010101" pitchFamily="49" charset="-122"/>
              </a:rPr>
              <a:t>高的电池，将所有电池的</a:t>
            </a:r>
            <a:r>
              <a:rPr lang="en-US" altLang="zh-CN" sz="2000" dirty="0">
                <a:latin typeface="仿宋" panose="02010609060101010101" pitchFamily="49" charset="-122"/>
                <a:ea typeface="仿宋" panose="02010609060101010101" pitchFamily="49" charset="-122"/>
              </a:rPr>
              <a:t>SOH</a:t>
            </a:r>
            <a:r>
              <a:rPr lang="zh-CN" altLang="en-US" sz="2000" dirty="0">
                <a:latin typeface="仿宋" panose="02010609060101010101" pitchFamily="49" charset="-122"/>
                <a:ea typeface="仿宋" panose="02010609060101010101" pitchFamily="49" charset="-122"/>
              </a:rPr>
              <a:t>趋于一致。这对分析电池储能系统的可靠性非常有帮助。</a:t>
            </a:r>
            <a:endParaRPr lang="en-US" altLang="zh-CN" sz="2000" dirty="0">
              <a:latin typeface="仿宋" panose="02010609060101010101" pitchFamily="49" charset="-122"/>
              <a:ea typeface="仿宋" panose="02010609060101010101" pitchFamily="49" charset="-122"/>
            </a:endParaRPr>
          </a:p>
        </p:txBody>
      </p:sp>
      <p:pic>
        <p:nvPicPr>
          <p:cNvPr id="9" name="图片 8">
            <a:extLst>
              <a:ext uri="{FF2B5EF4-FFF2-40B4-BE49-F238E27FC236}">
                <a16:creationId xmlns:a16="http://schemas.microsoft.com/office/drawing/2014/main" id="{87C86A64-EC86-3815-7BA3-624A4B00C8A8}"/>
              </a:ext>
            </a:extLst>
          </p:cNvPr>
          <p:cNvPicPr>
            <a:picLocks noChangeAspect="1"/>
          </p:cNvPicPr>
          <p:nvPr/>
        </p:nvPicPr>
        <p:blipFill>
          <a:blip r:embed="rId2"/>
          <a:stretch>
            <a:fillRect/>
          </a:stretch>
        </p:blipFill>
        <p:spPr>
          <a:xfrm>
            <a:off x="1814479" y="3100781"/>
            <a:ext cx="5436491" cy="2892812"/>
          </a:xfrm>
          <a:prstGeom prst="rect">
            <a:avLst/>
          </a:prstGeom>
        </p:spPr>
      </p:pic>
      <p:pic>
        <p:nvPicPr>
          <p:cNvPr id="11" name="图片 10">
            <a:extLst>
              <a:ext uri="{FF2B5EF4-FFF2-40B4-BE49-F238E27FC236}">
                <a16:creationId xmlns:a16="http://schemas.microsoft.com/office/drawing/2014/main" id="{F37F266E-F763-856B-6C38-ECEE5337AD9D}"/>
              </a:ext>
            </a:extLst>
          </p:cNvPr>
          <p:cNvPicPr>
            <a:picLocks noChangeAspect="1"/>
          </p:cNvPicPr>
          <p:nvPr/>
        </p:nvPicPr>
        <p:blipFill>
          <a:blip r:embed="rId3"/>
          <a:stretch>
            <a:fillRect/>
          </a:stretch>
        </p:blipFill>
        <p:spPr>
          <a:xfrm>
            <a:off x="2561579" y="5993593"/>
            <a:ext cx="3942289" cy="370809"/>
          </a:xfrm>
          <a:prstGeom prst="rect">
            <a:avLst/>
          </a:prstGeom>
        </p:spPr>
      </p:pic>
      <p:pic>
        <p:nvPicPr>
          <p:cNvPr id="4" name="图片 3">
            <a:extLst>
              <a:ext uri="{FF2B5EF4-FFF2-40B4-BE49-F238E27FC236}">
                <a16:creationId xmlns:a16="http://schemas.microsoft.com/office/drawing/2014/main" id="{0A6059D1-2AD4-0F75-FED9-CA13F8C015EC}"/>
              </a:ext>
            </a:extLst>
          </p:cNvPr>
          <p:cNvPicPr>
            <a:picLocks noChangeAspect="1"/>
          </p:cNvPicPr>
          <p:nvPr/>
        </p:nvPicPr>
        <p:blipFill>
          <a:blip r:embed="rId4"/>
          <a:stretch>
            <a:fillRect/>
          </a:stretch>
        </p:blipFill>
        <p:spPr>
          <a:xfrm>
            <a:off x="7996496" y="3672053"/>
            <a:ext cx="2195127" cy="1700620"/>
          </a:xfrm>
          <a:prstGeom prst="rect">
            <a:avLst/>
          </a:prstGeom>
        </p:spPr>
      </p:pic>
    </p:spTree>
    <p:extLst>
      <p:ext uri="{BB962C8B-B14F-4D97-AF65-F5344CB8AC3E}">
        <p14:creationId xmlns:p14="http://schemas.microsoft.com/office/powerpoint/2010/main" val="1288335313"/>
      </p:ext>
    </p:extLst>
  </p:cSld>
  <p:clrMapOvr>
    <a:masterClrMapping/>
  </p:clrMapOvr>
  <mc:AlternateContent xmlns:mc="http://schemas.openxmlformats.org/markup-compatibility/2006" xmlns:p14="http://schemas.microsoft.com/office/powerpoint/2010/main">
    <mc:Choice Requires="p14">
      <p:transition spd="slow" p14:dur="2000" advTm="1334"/>
    </mc:Choice>
    <mc:Fallback xmlns="">
      <p:transition spd="slow" advTm="133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11</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250532" y="626799"/>
            <a:ext cx="4601638"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BESS lifetime calculation</a:t>
            </a:r>
          </a:p>
        </p:txBody>
      </p:sp>
      <p:sp>
        <p:nvSpPr>
          <p:cNvPr id="6" name="标题 3">
            <a:extLst>
              <a:ext uri="{FF2B5EF4-FFF2-40B4-BE49-F238E27FC236}">
                <a16:creationId xmlns:a16="http://schemas.microsoft.com/office/drawing/2014/main" id="{DB0B69FE-B896-3BF5-92CF-97C0B8B6ED3D}"/>
              </a:ext>
            </a:extLst>
          </p:cNvPr>
          <p:cNvSpPr>
            <a:spLocks noGrp="1"/>
          </p:cNvSpPr>
          <p:nvPr>
            <p:ph type="title"/>
          </p:nvPr>
        </p:nvSpPr>
        <p:spPr>
          <a:xfrm>
            <a:off x="758301" y="485758"/>
            <a:ext cx="3492231" cy="778819"/>
          </a:xfrm>
        </p:spPr>
        <p:txBody>
          <a:bodyPr>
            <a:normAutofit fontScale="90000"/>
          </a:bodyPr>
          <a:lstStyle/>
          <a:p>
            <a:r>
              <a:rPr lang="en-US" altLang="zh-CN" dirty="0">
                <a:latin typeface="Consolas" panose="020B0609020204030204" pitchFamily="49" charset="0"/>
              </a:rPr>
              <a:t>2.Energy Storage</a:t>
            </a:r>
          </a:p>
        </p:txBody>
      </p:sp>
      <p:sp>
        <p:nvSpPr>
          <p:cNvPr id="7" name="文本框 6">
            <a:extLst>
              <a:ext uri="{FF2B5EF4-FFF2-40B4-BE49-F238E27FC236}">
                <a16:creationId xmlns:a16="http://schemas.microsoft.com/office/drawing/2014/main" id="{BA214467-9A77-7086-FCA6-623B17A0C2D5}"/>
              </a:ext>
            </a:extLst>
          </p:cNvPr>
          <p:cNvSpPr txBox="1"/>
          <p:nvPr/>
        </p:nvSpPr>
        <p:spPr>
          <a:xfrm>
            <a:off x="1310706" y="1391786"/>
            <a:ext cx="9777151" cy="1938992"/>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蒙特卡洛模拟法：对</a:t>
            </a:r>
            <a:r>
              <a:rPr lang="en-US" altLang="zh-CN" sz="2000" dirty="0">
                <a:latin typeface="仿宋" panose="02010609060101010101" pitchFamily="49" charset="-122"/>
                <a:ea typeface="仿宋" panose="02010609060101010101" pitchFamily="49" charset="-122"/>
              </a:rPr>
              <a:t>BESS</a:t>
            </a:r>
            <a:r>
              <a:rPr lang="zh-CN" altLang="en-US" sz="2000" dirty="0">
                <a:latin typeface="仿宋" panose="02010609060101010101" pitchFamily="49" charset="-122"/>
                <a:ea typeface="仿宋" panose="02010609060101010101" pitchFamily="49" charset="-122"/>
              </a:rPr>
              <a:t>各个</a:t>
            </a:r>
            <a:r>
              <a:rPr lang="en-US" altLang="zh-CN" sz="2000" dirty="0">
                <a:latin typeface="仿宋" panose="02010609060101010101" pitchFamily="49" charset="-122"/>
                <a:ea typeface="仿宋" panose="02010609060101010101" pitchFamily="49" charset="-122"/>
              </a:rPr>
              <a:t>battery module</a:t>
            </a:r>
            <a:r>
              <a:rPr lang="zh-CN" altLang="en-US" sz="2000" dirty="0">
                <a:latin typeface="仿宋" panose="02010609060101010101" pitchFamily="49" charset="-122"/>
                <a:ea typeface="仿宋" panose="02010609060101010101" pitchFamily="49" charset="-122"/>
              </a:rPr>
              <a:t>进行全生命周期的抽样模拟，以电池充放电循环次数作为其寿命，在每个充放电循环下根据上一个充放电循环故障的电池数量对剩余电池的故障率进行重新评估，计算出故障概率。以此作为该充放电循环下的预期故障概率，继续进行这次抽样。</a:t>
            </a:r>
            <a:endParaRPr lang="en-US" altLang="zh-CN" sz="2000" dirty="0">
              <a:latin typeface="仿宋" panose="02010609060101010101" pitchFamily="49" charset="-122"/>
              <a:ea typeface="仿宋" panose="02010609060101010101" pitchFamily="49" charset="-122"/>
            </a:endParaRPr>
          </a:p>
          <a:p>
            <a:r>
              <a:rPr lang="zh-CN" altLang="en-US" sz="2000" dirty="0">
                <a:latin typeface="仿宋" panose="02010609060101010101" pitchFamily="49" charset="-122"/>
                <a:ea typeface="仿宋" panose="02010609060101010101" pitchFamily="49" charset="-122"/>
              </a:rPr>
              <a:t>左：</a:t>
            </a:r>
            <a:r>
              <a:rPr lang="en-US" altLang="zh-CN" sz="2000" dirty="0">
                <a:latin typeface="仿宋" panose="02010609060101010101" pitchFamily="49" charset="-122"/>
                <a:ea typeface="仿宋" panose="02010609060101010101" pitchFamily="49" charset="-122"/>
              </a:rPr>
              <a:t>battery string</a:t>
            </a:r>
            <a:r>
              <a:rPr lang="zh-CN" altLang="en-US" sz="2000" dirty="0">
                <a:latin typeface="仿宋" panose="02010609060101010101" pitchFamily="49" charset="-122"/>
                <a:ea typeface="仿宋" panose="02010609060101010101" pitchFamily="49" charset="-122"/>
              </a:rPr>
              <a:t>里面的一个</a:t>
            </a:r>
            <a:r>
              <a:rPr lang="en-US" altLang="zh-CN" sz="2000" dirty="0">
                <a:latin typeface="仿宋" panose="02010609060101010101" pitchFamily="49" charset="-122"/>
                <a:ea typeface="仿宋" panose="02010609060101010101" pitchFamily="49" charset="-122"/>
              </a:rPr>
              <a:t>module</a:t>
            </a:r>
            <a:r>
              <a:rPr lang="zh-CN" altLang="en-US" sz="2000" dirty="0">
                <a:latin typeface="仿宋" panose="02010609060101010101" pitchFamily="49" charset="-122"/>
                <a:ea typeface="仿宋" panose="02010609060101010101" pitchFamily="49" charset="-122"/>
              </a:rPr>
              <a:t>故障后，整个</a:t>
            </a:r>
            <a:r>
              <a:rPr lang="en-US" altLang="zh-CN" sz="2000" dirty="0">
                <a:latin typeface="仿宋" panose="02010609060101010101" pitchFamily="49" charset="-122"/>
                <a:ea typeface="仿宋" panose="02010609060101010101" pitchFamily="49" charset="-122"/>
              </a:rPr>
              <a:t>battery string</a:t>
            </a:r>
            <a:r>
              <a:rPr lang="zh-CN" altLang="en-US" sz="2000" dirty="0">
                <a:latin typeface="仿宋" panose="02010609060101010101" pitchFamily="49" charset="-122"/>
                <a:ea typeface="仿宋" panose="02010609060101010101" pitchFamily="49" charset="-122"/>
              </a:rPr>
              <a:t>也会随之故障。</a:t>
            </a:r>
            <a:endParaRPr lang="en-US" altLang="zh-CN" sz="2000" dirty="0">
              <a:latin typeface="仿宋" panose="02010609060101010101" pitchFamily="49" charset="-122"/>
              <a:ea typeface="仿宋" panose="02010609060101010101" pitchFamily="49" charset="-122"/>
            </a:endParaRPr>
          </a:p>
          <a:p>
            <a:r>
              <a:rPr lang="zh-CN" altLang="en-US" sz="2000" dirty="0">
                <a:latin typeface="仿宋" panose="02010609060101010101" pitchFamily="49" charset="-122"/>
                <a:ea typeface="仿宋" panose="02010609060101010101" pitchFamily="49" charset="-122"/>
              </a:rPr>
              <a:t>右：可重构电池组，每串配用</a:t>
            </a:r>
            <a:r>
              <a:rPr lang="en-US" altLang="zh-CN" sz="2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个冗余电池，并优先使用预期寿命短的。</a:t>
            </a:r>
            <a:endParaRPr lang="en-US" altLang="zh-CN" sz="2000" dirty="0">
              <a:latin typeface="仿宋" panose="02010609060101010101" pitchFamily="49" charset="-122"/>
              <a:ea typeface="仿宋" panose="02010609060101010101" pitchFamily="49" charset="-122"/>
            </a:endParaRPr>
          </a:p>
        </p:txBody>
      </p:sp>
      <p:pic>
        <p:nvPicPr>
          <p:cNvPr id="4" name="图片 3">
            <a:extLst>
              <a:ext uri="{FF2B5EF4-FFF2-40B4-BE49-F238E27FC236}">
                <a16:creationId xmlns:a16="http://schemas.microsoft.com/office/drawing/2014/main" id="{704ED2AE-68D0-4BE5-46B5-53F8450FC7FC}"/>
              </a:ext>
            </a:extLst>
          </p:cNvPr>
          <p:cNvPicPr>
            <a:picLocks noChangeAspect="1"/>
          </p:cNvPicPr>
          <p:nvPr/>
        </p:nvPicPr>
        <p:blipFill>
          <a:blip r:embed="rId2"/>
          <a:stretch>
            <a:fillRect/>
          </a:stretch>
        </p:blipFill>
        <p:spPr>
          <a:xfrm>
            <a:off x="1717405" y="3330778"/>
            <a:ext cx="4125493" cy="2475295"/>
          </a:xfrm>
          <a:prstGeom prst="rect">
            <a:avLst/>
          </a:prstGeom>
        </p:spPr>
      </p:pic>
      <p:pic>
        <p:nvPicPr>
          <p:cNvPr id="2" name="图片 1">
            <a:extLst>
              <a:ext uri="{FF2B5EF4-FFF2-40B4-BE49-F238E27FC236}">
                <a16:creationId xmlns:a16="http://schemas.microsoft.com/office/drawing/2014/main" id="{637B32B3-3352-BE81-2B6C-5ED8A3BBF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801" y="3330777"/>
            <a:ext cx="4125492" cy="2475295"/>
          </a:xfrm>
          <a:prstGeom prst="rect">
            <a:avLst/>
          </a:prstGeom>
        </p:spPr>
      </p:pic>
    </p:spTree>
    <p:extLst>
      <p:ext uri="{BB962C8B-B14F-4D97-AF65-F5344CB8AC3E}">
        <p14:creationId xmlns:p14="http://schemas.microsoft.com/office/powerpoint/2010/main" val="3838520601"/>
      </p:ext>
    </p:extLst>
  </p:cSld>
  <p:clrMapOvr>
    <a:masterClrMapping/>
  </p:clrMapOvr>
  <mc:AlternateContent xmlns:mc="http://schemas.openxmlformats.org/markup-compatibility/2006" xmlns:p14="http://schemas.microsoft.com/office/powerpoint/2010/main">
    <mc:Choice Requires="p14">
      <p:transition spd="slow" p14:dur="2000" advTm="1379"/>
    </mc:Choice>
    <mc:Fallback xmlns="">
      <p:transition spd="slow" advTm="137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A97AD1-72FB-4C16-94B1-1F7D22E5B091}"/>
              </a:ext>
            </a:extLst>
          </p:cNvPr>
          <p:cNvSpPr>
            <a:spLocks noGrp="1"/>
          </p:cNvSpPr>
          <p:nvPr>
            <p:ph type="title"/>
          </p:nvPr>
        </p:nvSpPr>
        <p:spPr>
          <a:xfrm>
            <a:off x="1205774" y="494861"/>
            <a:ext cx="1916805" cy="778819"/>
          </a:xfrm>
        </p:spPr>
        <p:txBody>
          <a:bodyPr>
            <a:normAutofit/>
          </a:bodyPr>
          <a:lstStyle/>
          <a:p>
            <a:r>
              <a:rPr lang="en-US" altLang="zh-CN" dirty="0">
                <a:latin typeface="Consolas" panose="020B0609020204030204" pitchFamily="49" charset="0"/>
              </a:rPr>
              <a:t>3.Load</a:t>
            </a:r>
          </a:p>
        </p:txBody>
      </p:sp>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12</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250532" y="626799"/>
            <a:ext cx="2967391"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load prediction</a:t>
            </a:r>
          </a:p>
        </p:txBody>
      </p:sp>
      <p:sp>
        <p:nvSpPr>
          <p:cNvPr id="5" name="文本框 4">
            <a:extLst>
              <a:ext uri="{FF2B5EF4-FFF2-40B4-BE49-F238E27FC236}">
                <a16:creationId xmlns:a16="http://schemas.microsoft.com/office/drawing/2014/main" id="{008FB9DC-792D-28EB-F3D9-2ACE32375629}"/>
              </a:ext>
            </a:extLst>
          </p:cNvPr>
          <p:cNvSpPr txBox="1"/>
          <p:nvPr/>
        </p:nvSpPr>
        <p:spPr>
          <a:xfrm>
            <a:off x="1224684" y="1514829"/>
            <a:ext cx="9176616" cy="3170099"/>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数据处理：</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数据来源于</a:t>
            </a:r>
            <a:r>
              <a:rPr lang="en-US" altLang="zh-CN" sz="2000" dirty="0">
                <a:latin typeface="仿宋" panose="02010609060101010101" pitchFamily="49" charset="-122"/>
                <a:ea typeface="仿宋" panose="02010609060101010101" pitchFamily="49" charset="-122"/>
              </a:rPr>
              <a:t>Kaggle</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Smart meters in London</a:t>
            </a:r>
            <a:r>
              <a:rPr lang="zh-CN" altLang="en-US" sz="2000" dirty="0">
                <a:latin typeface="仿宋" panose="02010609060101010101" pitchFamily="49" charset="-122"/>
                <a:ea typeface="仿宋" panose="02010609060101010101" pitchFamily="49" charset="-122"/>
              </a:rPr>
              <a:t>）：</a:t>
            </a:r>
            <a:r>
              <a:rPr lang="en-US" altLang="zh-CN" sz="2000" dirty="0" err="1">
                <a:latin typeface="仿宋" panose="02010609060101010101" pitchFamily="49" charset="-122"/>
                <a:ea typeface="仿宋" panose="02010609060101010101" pitchFamily="49" charset="-122"/>
              </a:rPr>
              <a:t>daily_dataset</a:t>
            </a:r>
            <a:r>
              <a:rPr lang="zh-CN" altLang="en-US" sz="2000" dirty="0">
                <a:latin typeface="仿宋" panose="02010609060101010101" pitchFamily="49" charset="-122"/>
                <a:ea typeface="仿宋" panose="02010609060101010101" pitchFamily="49" charset="-122"/>
              </a:rPr>
              <a:t>：统计了每天电能的使用情况，包括总量、平均值、中位数、最大值、最小值、标准差等等；</a:t>
            </a:r>
            <a:r>
              <a:rPr lang="en-US" altLang="zh-CN" sz="2000" dirty="0" err="1">
                <a:latin typeface="仿宋" panose="02010609060101010101" pitchFamily="49" charset="-122"/>
                <a:ea typeface="仿宋" panose="02010609060101010101" pitchFamily="49" charset="-122"/>
              </a:rPr>
              <a:t>acorn_details</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ACORN</a:t>
            </a:r>
            <a:r>
              <a:rPr lang="zh-CN" altLang="en-US" sz="2000" dirty="0">
                <a:latin typeface="仿宋" panose="02010609060101010101" pitchFamily="49" charset="-122"/>
                <a:ea typeface="仿宋" panose="02010609060101010101" pitchFamily="49" charset="-122"/>
              </a:rPr>
              <a:t>指的居民区的一些分类，数据中包含了居民的个人信息；</a:t>
            </a:r>
            <a:r>
              <a:rPr lang="en-US" altLang="zh-CN" sz="2000" dirty="0" err="1">
                <a:latin typeface="仿宋" panose="02010609060101010101" pitchFamily="49" charset="-122"/>
                <a:ea typeface="仿宋" panose="02010609060101010101" pitchFamily="49" charset="-122"/>
              </a:rPr>
              <a:t>household_info</a:t>
            </a:r>
            <a:r>
              <a:rPr lang="zh-CN" altLang="en-US" sz="2000" dirty="0">
                <a:latin typeface="仿宋" panose="02010609060101010101" pitchFamily="49" charset="-122"/>
                <a:ea typeface="仿宋" panose="02010609060101010101" pitchFamily="49" charset="-122"/>
              </a:rPr>
              <a:t>：包含了家庭的所有信息；</a:t>
            </a: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数据缺失值：缺失是因为某些用户没安装智能电表，所以在此之前的数据全为空。选择一个超过一半人安装智能电表的时间节点开始，</a:t>
            </a:r>
            <a:r>
              <a:rPr lang="zh-CN" altLang="en-US" sz="2000" b="1" dirty="0">
                <a:latin typeface="仿宋" panose="02010609060101010101" pitchFamily="49" charset="-122"/>
                <a:ea typeface="仿宋" panose="02010609060101010101" pitchFamily="49" charset="-122"/>
              </a:rPr>
              <a:t>缺失用户则全部删除</a:t>
            </a:r>
            <a:r>
              <a:rPr lang="zh-CN" altLang="en-US" sz="2000" dirty="0">
                <a:latin typeface="仿宋" panose="02010609060101010101" pitchFamily="49" charset="-122"/>
                <a:ea typeface="仿宋" panose="02010609060101010101" pitchFamily="49" charset="-122"/>
              </a:rPr>
              <a:t>。</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数据特征与目标：特征为每天用户电量的最大值、最小值、标准差等等，目标为每天用户用电的总量。</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预测方法：</a:t>
            </a:r>
            <a:r>
              <a:rPr lang="en-US" altLang="zh-CN" sz="2000" dirty="0">
                <a:latin typeface="仿宋" panose="02010609060101010101" pitchFamily="49" charset="-122"/>
                <a:ea typeface="仿宋" panose="02010609060101010101" pitchFamily="49" charset="-122"/>
              </a:rPr>
              <a:t>LSTM</a:t>
            </a:r>
            <a:r>
              <a:rPr lang="zh-CN" altLang="en-US" sz="2000" dirty="0">
                <a:latin typeface="仿宋" panose="02010609060101010101" pitchFamily="49" charset="-122"/>
                <a:ea typeface="仿宋" panose="02010609060101010101" pitchFamily="49" charset="-122"/>
              </a:rPr>
              <a:t>。</a:t>
            </a:r>
            <a:endParaRPr lang="en-US" altLang="zh-CN" sz="20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49595672"/>
      </p:ext>
    </p:extLst>
  </p:cSld>
  <p:clrMapOvr>
    <a:masterClrMapping/>
  </p:clrMapOvr>
  <mc:AlternateContent xmlns:mc="http://schemas.openxmlformats.org/markup-compatibility/2006" xmlns:p14="http://schemas.microsoft.com/office/powerpoint/2010/main">
    <mc:Choice Requires="p14">
      <p:transition spd="slow" p14:dur="2000" advTm="11766"/>
    </mc:Choice>
    <mc:Fallback xmlns="">
      <p:transition spd="slow" advTm="1176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A97AD1-72FB-4C16-94B1-1F7D22E5B091}"/>
              </a:ext>
            </a:extLst>
          </p:cNvPr>
          <p:cNvSpPr>
            <a:spLocks noGrp="1"/>
          </p:cNvSpPr>
          <p:nvPr>
            <p:ph type="title"/>
          </p:nvPr>
        </p:nvSpPr>
        <p:spPr>
          <a:xfrm>
            <a:off x="1205774" y="494861"/>
            <a:ext cx="1916805" cy="778819"/>
          </a:xfrm>
        </p:spPr>
        <p:txBody>
          <a:bodyPr>
            <a:normAutofit/>
          </a:bodyPr>
          <a:lstStyle/>
          <a:p>
            <a:r>
              <a:rPr lang="en-US" altLang="zh-CN" dirty="0">
                <a:latin typeface="Consolas" panose="020B0609020204030204" pitchFamily="49" charset="0"/>
              </a:rPr>
              <a:t>3.Load</a:t>
            </a:r>
          </a:p>
        </p:txBody>
      </p:sp>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13</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250532" y="626799"/>
            <a:ext cx="2967391"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load prediction</a:t>
            </a:r>
          </a:p>
        </p:txBody>
      </p:sp>
      <p:pic>
        <p:nvPicPr>
          <p:cNvPr id="2" name="图片 1">
            <a:extLst>
              <a:ext uri="{FF2B5EF4-FFF2-40B4-BE49-F238E27FC236}">
                <a16:creationId xmlns:a16="http://schemas.microsoft.com/office/drawing/2014/main" id="{B742DF37-84C3-40CB-C62C-F887ED2EAA40}"/>
              </a:ext>
            </a:extLst>
          </p:cNvPr>
          <p:cNvPicPr>
            <a:picLocks noChangeAspect="1"/>
          </p:cNvPicPr>
          <p:nvPr/>
        </p:nvPicPr>
        <p:blipFill>
          <a:blip r:embed="rId2"/>
          <a:stretch>
            <a:fillRect/>
          </a:stretch>
        </p:blipFill>
        <p:spPr>
          <a:xfrm>
            <a:off x="2723206" y="2071015"/>
            <a:ext cx="6022042" cy="3613225"/>
          </a:xfrm>
          <a:prstGeom prst="rect">
            <a:avLst/>
          </a:prstGeom>
        </p:spPr>
      </p:pic>
      <p:sp>
        <p:nvSpPr>
          <p:cNvPr id="6" name="文本框 5">
            <a:extLst>
              <a:ext uri="{FF2B5EF4-FFF2-40B4-BE49-F238E27FC236}">
                <a16:creationId xmlns:a16="http://schemas.microsoft.com/office/drawing/2014/main" id="{706C38A3-DB07-D018-31A6-10329363A43E}"/>
              </a:ext>
            </a:extLst>
          </p:cNvPr>
          <p:cNvSpPr txBox="1"/>
          <p:nvPr/>
        </p:nvSpPr>
        <p:spPr>
          <a:xfrm>
            <a:off x="1275730" y="1550277"/>
            <a:ext cx="9640540" cy="400110"/>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预测结果：</a:t>
            </a:r>
            <a:endParaRPr lang="en-US" altLang="zh-CN" sz="20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904390235"/>
      </p:ext>
    </p:extLst>
  </p:cSld>
  <p:clrMapOvr>
    <a:masterClrMapping/>
  </p:clrMapOvr>
  <mc:AlternateContent xmlns:mc="http://schemas.openxmlformats.org/markup-compatibility/2006" xmlns:p14="http://schemas.microsoft.com/office/powerpoint/2010/main">
    <mc:Choice Requires="p14">
      <p:transition spd="slow" p14:dur="2000" advTm="539"/>
    </mc:Choice>
    <mc:Fallback xmlns="">
      <p:transition spd="slow" advTm="53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14</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250532" y="626799"/>
            <a:ext cx="2967391"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load clustering</a:t>
            </a:r>
          </a:p>
        </p:txBody>
      </p:sp>
      <p:sp>
        <p:nvSpPr>
          <p:cNvPr id="6" name="标题 3">
            <a:extLst>
              <a:ext uri="{FF2B5EF4-FFF2-40B4-BE49-F238E27FC236}">
                <a16:creationId xmlns:a16="http://schemas.microsoft.com/office/drawing/2014/main" id="{60FE1AD8-E59B-61F9-4492-A648579BB01D}"/>
              </a:ext>
            </a:extLst>
          </p:cNvPr>
          <p:cNvSpPr txBox="1">
            <a:spLocks/>
          </p:cNvSpPr>
          <p:nvPr/>
        </p:nvSpPr>
        <p:spPr>
          <a:xfrm>
            <a:off x="1205774" y="494861"/>
            <a:ext cx="1916805" cy="7788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dirty="0">
                <a:latin typeface="Consolas" panose="020B0609020204030204" pitchFamily="49" charset="0"/>
              </a:rPr>
              <a:t>3.Load</a:t>
            </a:r>
          </a:p>
        </p:txBody>
      </p:sp>
      <p:sp>
        <p:nvSpPr>
          <p:cNvPr id="11" name="文本框 10">
            <a:extLst>
              <a:ext uri="{FF2B5EF4-FFF2-40B4-BE49-F238E27FC236}">
                <a16:creationId xmlns:a16="http://schemas.microsoft.com/office/drawing/2014/main" id="{62A7C584-52CF-DDCA-C2E9-78E1C0401B0D}"/>
              </a:ext>
            </a:extLst>
          </p:cNvPr>
          <p:cNvSpPr txBox="1"/>
          <p:nvPr/>
        </p:nvSpPr>
        <p:spPr>
          <a:xfrm>
            <a:off x="1351606" y="1588918"/>
            <a:ext cx="9486900" cy="3477875"/>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数据中有一个表格记录了每个用户的</a:t>
            </a:r>
            <a:r>
              <a:rPr lang="en-US" altLang="zh-CN" sz="2000" dirty="0">
                <a:latin typeface="仿宋" panose="02010609060101010101" pitchFamily="49" charset="-122"/>
                <a:ea typeface="仿宋" panose="02010609060101010101" pitchFamily="49" charset="-122"/>
              </a:rPr>
              <a:t>ACORN</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ACORN</a:t>
            </a:r>
            <a:r>
              <a:rPr lang="zh-CN" altLang="en-US" sz="2000" dirty="0">
                <a:latin typeface="仿宋" panose="02010609060101010101" pitchFamily="49" charset="-122"/>
                <a:ea typeface="仿宋" panose="02010609060101010101" pitchFamily="49" charset="-122"/>
              </a:rPr>
              <a:t>作为一种英国伦敦的人口统计工具，将家庭、邮政编码和社区划分为 </a:t>
            </a:r>
            <a:r>
              <a:rPr lang="en-US" altLang="zh-CN" sz="2000" dirty="0">
                <a:latin typeface="仿宋" panose="02010609060101010101" pitchFamily="49" charset="-122"/>
                <a:ea typeface="仿宋" panose="02010609060101010101" pitchFamily="49" charset="-122"/>
              </a:rPr>
              <a:t>6 </a:t>
            </a:r>
            <a:r>
              <a:rPr lang="zh-CN" altLang="en-US" sz="2000" dirty="0">
                <a:latin typeface="仿宋" panose="02010609060101010101" pitchFamily="49" charset="-122"/>
                <a:ea typeface="仿宋" panose="02010609060101010101" pitchFamily="49" charset="-122"/>
              </a:rPr>
              <a:t>个类别、</a:t>
            </a:r>
            <a:r>
              <a:rPr lang="en-US" altLang="zh-CN" sz="2000" dirty="0">
                <a:latin typeface="仿宋" panose="02010609060101010101" pitchFamily="49" charset="-122"/>
                <a:ea typeface="仿宋" panose="02010609060101010101" pitchFamily="49" charset="-122"/>
              </a:rPr>
              <a:t>18 </a:t>
            </a:r>
            <a:r>
              <a:rPr lang="zh-CN" altLang="en-US" sz="2000" dirty="0">
                <a:latin typeface="仿宋" panose="02010609060101010101" pitchFamily="49" charset="-122"/>
                <a:ea typeface="仿宋" panose="02010609060101010101" pitchFamily="49" charset="-122"/>
              </a:rPr>
              <a:t>个组别和 </a:t>
            </a:r>
            <a:r>
              <a:rPr lang="en-US" altLang="zh-CN" sz="2000" dirty="0">
                <a:latin typeface="仿宋" panose="02010609060101010101" pitchFamily="49" charset="-122"/>
                <a:ea typeface="仿宋" panose="02010609060101010101" pitchFamily="49" charset="-122"/>
              </a:rPr>
              <a:t>62 </a:t>
            </a:r>
            <a:r>
              <a:rPr lang="zh-CN" altLang="en-US" sz="2000" dirty="0">
                <a:latin typeface="仿宋" panose="02010609060101010101" pitchFamily="49" charset="-122"/>
                <a:ea typeface="仿宋" panose="02010609060101010101" pitchFamily="49" charset="-122"/>
              </a:rPr>
              <a:t>个类型。</a:t>
            </a:r>
            <a:endParaRPr lang="en-US" altLang="zh-CN" sz="2000" dirty="0">
              <a:latin typeface="仿宋" panose="02010609060101010101" pitchFamily="49" charset="-122"/>
              <a:ea typeface="仿宋" panose="02010609060101010101" pitchFamily="49" charset="-122"/>
            </a:endParaRPr>
          </a:p>
          <a:p>
            <a:r>
              <a:rPr lang="en-US" altLang="zh-CN" sz="2000" dirty="0">
                <a:latin typeface="仿宋" panose="02010609060101010101" pitchFamily="49" charset="-122"/>
                <a:ea typeface="仿宋" panose="02010609060101010101" pitchFamily="49" charset="-122"/>
              </a:rPr>
              <a:t>Affluent Achievers</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 Rising Prosperity</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Comfortable Communities</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Financially Stretched</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Urban Adversity</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Not Private Household</a:t>
            </a:r>
            <a:r>
              <a:rPr lang="zh-CN" altLang="en-US" sz="2000" dirty="0">
                <a:latin typeface="仿宋" panose="02010609060101010101" pitchFamily="49" charset="-122"/>
                <a:ea typeface="仿宋" panose="02010609060101010101" pitchFamily="49" charset="-122"/>
              </a:rPr>
              <a:t>。</a:t>
            </a:r>
            <a:endParaRPr lang="en-US" altLang="zh-CN" sz="2000" dirty="0">
              <a:latin typeface="仿宋" panose="02010609060101010101" pitchFamily="49" charset="-122"/>
              <a:ea typeface="仿宋" panose="02010609060101010101" pitchFamily="49" charset="-122"/>
            </a:endParaRPr>
          </a:p>
          <a:p>
            <a:endParaRPr lang="en-US" altLang="zh-CN" sz="2000" dirty="0">
              <a:latin typeface="仿宋" panose="02010609060101010101" pitchFamily="49" charset="-122"/>
              <a:ea typeface="仿宋" panose="02010609060101010101" pitchFamily="49" charset="-122"/>
            </a:endParaRPr>
          </a:p>
          <a:p>
            <a:r>
              <a:rPr lang="zh-CN" altLang="en-US" sz="2000" dirty="0">
                <a:latin typeface="仿宋" panose="02010609060101010101" pitchFamily="49" charset="-122"/>
                <a:ea typeface="仿宋" panose="02010609060101010101" pitchFamily="49" charset="-122"/>
              </a:rPr>
              <a:t>电力水平或用电量经常能够反应一个国家的工业化水平和经济水平。因此可能能够解释不同经济水平的用户的消费模式，验证</a:t>
            </a:r>
            <a:r>
              <a:rPr lang="en-US" altLang="zh-CN" sz="2000" dirty="0">
                <a:latin typeface="仿宋" panose="02010609060101010101" pitchFamily="49" charset="-122"/>
                <a:ea typeface="仿宋" panose="02010609060101010101" pitchFamily="49" charset="-122"/>
              </a:rPr>
              <a:t>ACORN</a:t>
            </a:r>
            <a:r>
              <a:rPr lang="zh-CN" altLang="en-US" sz="2000" dirty="0">
                <a:latin typeface="仿宋" panose="02010609060101010101" pitchFamily="49" charset="-122"/>
                <a:ea typeface="仿宋" panose="02010609060101010101" pitchFamily="49" charset="-122"/>
              </a:rPr>
              <a:t>与用电模式之间的相关性。</a:t>
            </a:r>
            <a:endParaRPr lang="en-US" altLang="zh-CN" sz="2000" dirty="0">
              <a:latin typeface="仿宋" panose="02010609060101010101" pitchFamily="49" charset="-122"/>
              <a:ea typeface="仿宋" panose="02010609060101010101" pitchFamily="49" charset="-122"/>
            </a:endParaRPr>
          </a:p>
          <a:p>
            <a:endParaRPr lang="en-US" altLang="zh-CN" sz="2000" dirty="0">
              <a:latin typeface="仿宋" panose="02010609060101010101" pitchFamily="49" charset="-122"/>
              <a:ea typeface="仿宋" panose="02010609060101010101" pitchFamily="49" charset="-122"/>
            </a:endParaRPr>
          </a:p>
          <a:p>
            <a:r>
              <a:rPr lang="zh-CN" altLang="en-US" sz="2000" dirty="0">
                <a:latin typeface="仿宋" panose="02010609060101010101" pitchFamily="49" charset="-122"/>
                <a:ea typeface="仿宋" panose="02010609060101010101" pitchFamily="49" charset="-122"/>
              </a:rPr>
              <a:t>撇除</a:t>
            </a:r>
            <a:r>
              <a:rPr lang="en-US" altLang="zh-CN" sz="2000" dirty="0">
                <a:latin typeface="仿宋" panose="02010609060101010101" pitchFamily="49" charset="-122"/>
                <a:ea typeface="仿宋" panose="02010609060101010101" pitchFamily="49" charset="-122"/>
              </a:rPr>
              <a:t>ACORN</a:t>
            </a:r>
            <a:r>
              <a:rPr lang="zh-CN" altLang="en-US" sz="2000" dirty="0">
                <a:latin typeface="仿宋" panose="02010609060101010101" pitchFamily="49" charset="-122"/>
                <a:ea typeface="仿宋" panose="02010609060101010101" pitchFamily="49" charset="-122"/>
              </a:rPr>
              <a:t>不典型的第</a:t>
            </a:r>
            <a:r>
              <a:rPr lang="en-US" altLang="zh-CN" sz="2000" dirty="0">
                <a:latin typeface="仿宋" panose="02010609060101010101" pitchFamily="49" charset="-122"/>
                <a:ea typeface="仿宋" panose="02010609060101010101" pitchFamily="49" charset="-122"/>
              </a:rPr>
              <a:t>6</a:t>
            </a:r>
            <a:r>
              <a:rPr lang="zh-CN" altLang="en-US" sz="2000" dirty="0">
                <a:latin typeface="仿宋" panose="02010609060101010101" pitchFamily="49" charset="-122"/>
                <a:ea typeface="仿宋" panose="02010609060101010101" pitchFamily="49" charset="-122"/>
              </a:rPr>
              <a:t>类居民：</a:t>
            </a:r>
            <a:r>
              <a:rPr lang="en-US" altLang="zh-CN" sz="2000" dirty="0">
                <a:latin typeface="仿宋" panose="02010609060101010101" pitchFamily="49" charset="-122"/>
                <a:ea typeface="仿宋" panose="02010609060101010101" pitchFamily="49" charset="-122"/>
              </a:rPr>
              <a:t>not private households</a:t>
            </a:r>
            <a:r>
              <a:rPr lang="zh-CN" altLang="en-US" sz="2000" dirty="0">
                <a:latin typeface="仿宋" panose="02010609060101010101" pitchFamily="49" charset="-122"/>
                <a:ea typeface="仿宋" panose="02010609060101010101" pitchFamily="49" charset="-122"/>
              </a:rPr>
              <a:t>，则</a:t>
            </a:r>
            <a:r>
              <a:rPr lang="en-US" altLang="zh-CN" sz="2000" dirty="0">
                <a:latin typeface="仿宋" panose="02010609060101010101" pitchFamily="49" charset="-122"/>
                <a:ea typeface="仿宋" panose="02010609060101010101" pitchFamily="49" charset="-122"/>
              </a:rPr>
              <a:t>ACORN</a:t>
            </a:r>
            <a:r>
              <a:rPr lang="zh-CN" altLang="en-US" sz="2000" dirty="0">
                <a:latin typeface="仿宋" panose="02010609060101010101" pitchFamily="49" charset="-122"/>
                <a:ea typeface="仿宋" panose="02010609060101010101" pitchFamily="49" charset="-122"/>
              </a:rPr>
              <a:t>对居民的分类变为</a:t>
            </a:r>
            <a:r>
              <a:rPr lang="en-US" altLang="zh-CN" sz="2000" dirty="0">
                <a:latin typeface="仿宋" panose="02010609060101010101" pitchFamily="49" charset="-122"/>
                <a:ea typeface="仿宋" panose="02010609060101010101" pitchFamily="49" charset="-122"/>
              </a:rPr>
              <a:t>5</a:t>
            </a:r>
            <a:r>
              <a:rPr lang="zh-CN" altLang="en-US" sz="2000" dirty="0">
                <a:latin typeface="仿宋" panose="02010609060101010101" pitchFamily="49" charset="-122"/>
                <a:ea typeface="仿宋" panose="02010609060101010101" pitchFamily="49" charset="-122"/>
              </a:rPr>
              <a:t>个类别</a:t>
            </a:r>
            <a:r>
              <a:rPr lang="en-US" altLang="zh-CN" sz="2000" dirty="0">
                <a:latin typeface="仿宋" panose="02010609060101010101" pitchFamily="49" charset="-122"/>
                <a:ea typeface="仿宋" panose="02010609060101010101" pitchFamily="49" charset="-122"/>
              </a:rPr>
              <a:t>(categories)</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17</a:t>
            </a:r>
            <a:r>
              <a:rPr lang="zh-CN" altLang="en-US" sz="2000" dirty="0">
                <a:latin typeface="仿宋" panose="02010609060101010101" pitchFamily="49" charset="-122"/>
                <a:ea typeface="仿宋" panose="02010609060101010101" pitchFamily="49" charset="-122"/>
              </a:rPr>
              <a:t>个组别</a:t>
            </a:r>
            <a:r>
              <a:rPr lang="en-US" altLang="zh-CN" sz="2000" dirty="0">
                <a:latin typeface="仿宋" panose="02010609060101010101" pitchFamily="49" charset="-122"/>
                <a:ea typeface="仿宋" panose="02010609060101010101" pitchFamily="49" charset="-122"/>
              </a:rPr>
              <a:t>(groups)</a:t>
            </a:r>
            <a:r>
              <a:rPr lang="zh-CN" altLang="en-US" sz="2000" dirty="0">
                <a:latin typeface="仿宋" panose="02010609060101010101" pitchFamily="49" charset="-122"/>
                <a:ea typeface="仿宋" panose="02010609060101010101" pitchFamily="49" charset="-122"/>
              </a:rPr>
              <a:t>，我们首先以</a:t>
            </a:r>
            <a:r>
              <a:rPr lang="en-US" altLang="zh-CN" sz="2000" dirty="0">
                <a:latin typeface="仿宋" panose="02010609060101010101" pitchFamily="49" charset="-122"/>
                <a:ea typeface="仿宋" panose="02010609060101010101" pitchFamily="49" charset="-122"/>
              </a:rPr>
              <a:t>5-means and 17-means</a:t>
            </a:r>
            <a:r>
              <a:rPr lang="zh-CN" altLang="en-US" sz="2000" dirty="0">
                <a:latin typeface="仿宋" panose="02010609060101010101" pitchFamily="49" charset="-122"/>
                <a:ea typeface="仿宋" panose="02010609060101010101" pitchFamily="49" charset="-122"/>
              </a:rPr>
              <a:t>来对居民用电模式进行聚类。</a:t>
            </a:r>
          </a:p>
        </p:txBody>
      </p:sp>
    </p:spTree>
    <p:extLst>
      <p:ext uri="{BB962C8B-B14F-4D97-AF65-F5344CB8AC3E}">
        <p14:creationId xmlns:p14="http://schemas.microsoft.com/office/powerpoint/2010/main" val="3115855947"/>
      </p:ext>
    </p:extLst>
  </p:cSld>
  <p:clrMapOvr>
    <a:masterClrMapping/>
  </p:clrMapOvr>
  <mc:AlternateContent xmlns:mc="http://schemas.openxmlformats.org/markup-compatibility/2006" xmlns:p14="http://schemas.microsoft.com/office/powerpoint/2010/main">
    <mc:Choice Requires="p14">
      <p:transition spd="slow" p14:dur="2000" advTm="943"/>
    </mc:Choice>
    <mc:Fallback xmlns="">
      <p:transition spd="slow" advTm="94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15</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250532" y="626799"/>
            <a:ext cx="2967391"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load clustering</a:t>
            </a:r>
          </a:p>
        </p:txBody>
      </p:sp>
      <p:sp>
        <p:nvSpPr>
          <p:cNvPr id="6" name="标题 3">
            <a:extLst>
              <a:ext uri="{FF2B5EF4-FFF2-40B4-BE49-F238E27FC236}">
                <a16:creationId xmlns:a16="http://schemas.microsoft.com/office/drawing/2014/main" id="{60FE1AD8-E59B-61F9-4492-A648579BB01D}"/>
              </a:ext>
            </a:extLst>
          </p:cNvPr>
          <p:cNvSpPr txBox="1">
            <a:spLocks/>
          </p:cNvSpPr>
          <p:nvPr/>
        </p:nvSpPr>
        <p:spPr>
          <a:xfrm>
            <a:off x="1205774" y="494861"/>
            <a:ext cx="1916805" cy="7788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dirty="0">
                <a:latin typeface="Consolas" panose="020B0609020204030204" pitchFamily="49" charset="0"/>
              </a:rPr>
              <a:t>3.Load</a:t>
            </a:r>
          </a:p>
        </p:txBody>
      </p:sp>
      <p:sp>
        <p:nvSpPr>
          <p:cNvPr id="4" name="文本框 3">
            <a:extLst>
              <a:ext uri="{FF2B5EF4-FFF2-40B4-BE49-F238E27FC236}">
                <a16:creationId xmlns:a16="http://schemas.microsoft.com/office/drawing/2014/main" id="{08A23F93-BC1C-E707-8D7A-3F1211BA33F5}"/>
              </a:ext>
            </a:extLst>
          </p:cNvPr>
          <p:cNvSpPr txBox="1"/>
          <p:nvPr/>
        </p:nvSpPr>
        <p:spPr>
          <a:xfrm>
            <a:off x="1326215" y="1402801"/>
            <a:ext cx="9599519" cy="400110"/>
          </a:xfrm>
          <a:prstGeom prst="rect">
            <a:avLst/>
          </a:prstGeom>
          <a:noFill/>
        </p:spPr>
        <p:txBody>
          <a:bodyPr wrap="square">
            <a:spAutoFit/>
          </a:bodyPr>
          <a:lstStyle/>
          <a:p>
            <a:r>
              <a:rPr lang="zh-CN" altLang="en-US" sz="2000" dirty="0">
                <a:latin typeface="仿宋" panose="02010609060101010101" pitchFamily="49" charset="-122"/>
                <a:ea typeface="仿宋" panose="02010609060101010101" pitchFamily="49" charset="-122"/>
              </a:rPr>
              <a:t>聚类结果如下：似乎效果都不是特别好。</a:t>
            </a:r>
            <a:endParaRPr lang="zh-CN" altLang="en-US" sz="2000" dirty="0"/>
          </a:p>
        </p:txBody>
      </p:sp>
      <p:pic>
        <p:nvPicPr>
          <p:cNvPr id="7" name="图片 6">
            <a:extLst>
              <a:ext uri="{FF2B5EF4-FFF2-40B4-BE49-F238E27FC236}">
                <a16:creationId xmlns:a16="http://schemas.microsoft.com/office/drawing/2014/main" id="{9B94D9D5-5301-05E1-379C-450FD6E5F8F9}"/>
              </a:ext>
            </a:extLst>
          </p:cNvPr>
          <p:cNvPicPr>
            <a:picLocks noChangeAspect="1"/>
          </p:cNvPicPr>
          <p:nvPr/>
        </p:nvPicPr>
        <p:blipFill>
          <a:blip r:embed="rId2"/>
          <a:stretch>
            <a:fillRect/>
          </a:stretch>
        </p:blipFill>
        <p:spPr>
          <a:xfrm>
            <a:off x="2025080" y="1992676"/>
            <a:ext cx="7418294" cy="3090956"/>
          </a:xfrm>
          <a:prstGeom prst="rect">
            <a:avLst/>
          </a:prstGeom>
        </p:spPr>
      </p:pic>
    </p:spTree>
    <p:extLst>
      <p:ext uri="{BB962C8B-B14F-4D97-AF65-F5344CB8AC3E}">
        <p14:creationId xmlns:p14="http://schemas.microsoft.com/office/powerpoint/2010/main" val="1691635264"/>
      </p:ext>
    </p:extLst>
  </p:cSld>
  <p:clrMapOvr>
    <a:masterClrMapping/>
  </p:clrMapOvr>
  <mc:AlternateContent xmlns:mc="http://schemas.openxmlformats.org/markup-compatibility/2006" xmlns:p14="http://schemas.microsoft.com/office/powerpoint/2010/main">
    <mc:Choice Requires="p14">
      <p:transition spd="slow" p14:dur="2000" advTm="439"/>
    </mc:Choice>
    <mc:Fallback xmlns="">
      <p:transition spd="slow" advTm="43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16</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250532" y="626799"/>
            <a:ext cx="2967391"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load clustering</a:t>
            </a:r>
          </a:p>
        </p:txBody>
      </p:sp>
      <p:sp>
        <p:nvSpPr>
          <p:cNvPr id="6" name="标题 3">
            <a:extLst>
              <a:ext uri="{FF2B5EF4-FFF2-40B4-BE49-F238E27FC236}">
                <a16:creationId xmlns:a16="http://schemas.microsoft.com/office/drawing/2014/main" id="{60FE1AD8-E59B-61F9-4492-A648579BB01D}"/>
              </a:ext>
            </a:extLst>
          </p:cNvPr>
          <p:cNvSpPr txBox="1">
            <a:spLocks/>
          </p:cNvSpPr>
          <p:nvPr/>
        </p:nvSpPr>
        <p:spPr>
          <a:xfrm>
            <a:off x="1205774" y="494861"/>
            <a:ext cx="1916805" cy="7788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dirty="0">
                <a:latin typeface="Consolas" panose="020B0609020204030204" pitchFamily="49" charset="0"/>
              </a:rPr>
              <a:t>3.Load</a:t>
            </a:r>
          </a:p>
        </p:txBody>
      </p:sp>
      <p:sp>
        <p:nvSpPr>
          <p:cNvPr id="4" name="文本框 3">
            <a:extLst>
              <a:ext uri="{FF2B5EF4-FFF2-40B4-BE49-F238E27FC236}">
                <a16:creationId xmlns:a16="http://schemas.microsoft.com/office/drawing/2014/main" id="{08A23F93-BC1C-E707-8D7A-3F1211BA33F5}"/>
              </a:ext>
            </a:extLst>
          </p:cNvPr>
          <p:cNvSpPr txBox="1"/>
          <p:nvPr/>
        </p:nvSpPr>
        <p:spPr>
          <a:xfrm>
            <a:off x="1326215" y="1391205"/>
            <a:ext cx="9599519" cy="1754326"/>
          </a:xfrm>
          <a:prstGeom prst="rect">
            <a:avLst/>
          </a:prstGeom>
          <a:noFill/>
        </p:spPr>
        <p:txBody>
          <a:bodyPr wrap="square">
            <a:spAutoFit/>
          </a:bodyPr>
          <a:lstStyle/>
          <a:p>
            <a:r>
              <a:rPr lang="zh-CN" altLang="en-US" dirty="0">
                <a:latin typeface="仿宋" panose="02010609060101010101" pitchFamily="49" charset="-122"/>
                <a:ea typeface="仿宋" panose="02010609060101010101" pitchFamily="49" charset="-122"/>
              </a:rPr>
              <a:t>试图选择出</a:t>
            </a:r>
            <a:r>
              <a:rPr lang="zh-CN" altLang="en-US" b="1" dirty="0">
                <a:latin typeface="仿宋" panose="02010609060101010101" pitchFamily="49" charset="-122"/>
                <a:ea typeface="仿宋" panose="02010609060101010101" pitchFamily="49" charset="-122"/>
              </a:rPr>
              <a:t>最佳簇数</a:t>
            </a:r>
            <a:r>
              <a:rPr lang="en-US" altLang="zh-CN" b="1" dirty="0">
                <a:latin typeface="仿宋" panose="02010609060101010101" pitchFamily="49" charset="-122"/>
                <a:ea typeface="仿宋" panose="02010609060101010101" pitchFamily="49" charset="-122"/>
              </a:rPr>
              <a:t>k</a:t>
            </a:r>
            <a:r>
              <a:rPr lang="zh-CN" altLang="en-US" dirty="0">
                <a:latin typeface="仿宋" panose="02010609060101010101" pitchFamily="49" charset="-122"/>
                <a:ea typeface="仿宋" panose="02010609060101010101" pitchFamily="49" charset="-122"/>
              </a:rPr>
              <a:t>，参考</a:t>
            </a:r>
            <a:r>
              <a:rPr lang="en-US" altLang="zh-CN" dirty="0">
                <a:latin typeface="仿宋" panose="02010609060101010101" pitchFamily="49" charset="-122"/>
                <a:ea typeface="仿宋" panose="02010609060101010101" pitchFamily="49" charset="-122"/>
              </a:rPr>
              <a:t>How to Determine the Right Number of Clusters</a:t>
            </a:r>
            <a:r>
              <a:rPr lang="zh-CN" altLang="en-US" dirty="0">
                <a:latin typeface="仿宋" panose="02010609060101010101" pitchFamily="49" charset="-122"/>
                <a:ea typeface="仿宋" panose="02010609060101010101" pitchFamily="49" charset="-122"/>
              </a:rPr>
              <a:t>。采用第一种方法</a:t>
            </a:r>
            <a:r>
              <a:rPr lang="en-US" altLang="zh-CN" dirty="0">
                <a:latin typeface="仿宋" panose="02010609060101010101" pitchFamily="49" charset="-122"/>
                <a:ea typeface="仿宋" panose="02010609060101010101" pitchFamily="49" charset="-122"/>
              </a:rPr>
              <a:t>#1: Within-Cluster Sum of Squares (WSS)</a:t>
            </a:r>
            <a:r>
              <a:rPr lang="zh-CN" altLang="en-US" dirty="0">
                <a:latin typeface="仿宋" panose="02010609060101010101" pitchFamily="49" charset="-122"/>
                <a:ea typeface="仿宋" panose="02010609060101010101" pitchFamily="49" charset="-122"/>
              </a:rPr>
              <a:t>，遗憾的是，这些数据似乎并没有出现比较明显的所谓的“拐点”（左图）；采用第二种方法</a:t>
            </a:r>
            <a:r>
              <a:rPr lang="en-US" altLang="zh-CN" dirty="0">
                <a:latin typeface="仿宋" panose="02010609060101010101" pitchFamily="49" charset="-122"/>
                <a:ea typeface="仿宋" panose="02010609060101010101" pitchFamily="49" charset="-122"/>
              </a:rPr>
              <a:t>#2 Average Silhouette Score</a:t>
            </a:r>
            <a:r>
              <a:rPr lang="zh-CN" altLang="en-US" dirty="0">
                <a:latin typeface="仿宋" panose="02010609060101010101" pitchFamily="49" charset="-122"/>
                <a:ea typeface="仿宋" panose="02010609060101010101" pitchFamily="49" charset="-122"/>
              </a:rPr>
              <a:t>（右图），可以发现轮廓系数最高的</a:t>
            </a:r>
            <a:r>
              <a:rPr lang="en-US" altLang="zh-CN" dirty="0">
                <a:latin typeface="仿宋" panose="02010609060101010101" pitchFamily="49" charset="-122"/>
                <a:ea typeface="仿宋" panose="02010609060101010101" pitchFamily="49" charset="-122"/>
              </a:rPr>
              <a:t>k&lt;10</a:t>
            </a:r>
            <a:r>
              <a:rPr lang="zh-CN" altLang="en-US" dirty="0">
                <a:latin typeface="仿宋" panose="02010609060101010101" pitchFamily="49" charset="-122"/>
                <a:ea typeface="仿宋" panose="02010609060101010101" pitchFamily="49" charset="-122"/>
              </a:rPr>
              <a:t>依次为</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3</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4</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6</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5......</a:t>
            </a:r>
            <a:r>
              <a:rPr lang="zh-CN" altLang="en-US" dirty="0">
                <a:latin typeface="仿宋" panose="02010609060101010101" pitchFamily="49" charset="-122"/>
                <a:ea typeface="仿宋" panose="02010609060101010101" pitchFamily="49" charset="-122"/>
              </a:rPr>
              <a:t>，用电量能反映社会的贫富</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个阶层的差距，后续可能是</a:t>
            </a:r>
            <a:r>
              <a:rPr lang="en-US" altLang="zh-CN" dirty="0">
                <a:latin typeface="仿宋" panose="02010609060101010101" pitchFamily="49" charset="-122"/>
                <a:ea typeface="仿宋" panose="02010609060101010101" pitchFamily="49" charset="-122"/>
              </a:rPr>
              <a:t>6</a:t>
            </a:r>
            <a:r>
              <a:rPr lang="zh-CN" altLang="en-US" dirty="0">
                <a:latin typeface="仿宋" panose="02010609060101010101" pitchFamily="49" charset="-122"/>
                <a:ea typeface="仿宋" panose="02010609060101010101" pitchFamily="49" charset="-122"/>
              </a:rPr>
              <a:t>个阶层分数更高一些；对于</a:t>
            </a:r>
            <a:r>
              <a:rPr lang="en-US" altLang="zh-CN" dirty="0">
                <a:latin typeface="仿宋" panose="02010609060101010101" pitchFamily="49" charset="-122"/>
                <a:ea typeface="仿宋" panose="02010609060101010101" pitchFamily="49" charset="-122"/>
              </a:rPr>
              <a:t>k&gt;10</a:t>
            </a:r>
            <a:r>
              <a:rPr lang="zh-CN" altLang="en-US" dirty="0">
                <a:latin typeface="仿宋" panose="02010609060101010101" pitchFamily="49" charset="-122"/>
                <a:ea typeface="仿宋" panose="02010609060101010101" pitchFamily="49" charset="-122"/>
              </a:rPr>
              <a:t>，轮廓系数得分比较高的为</a:t>
            </a:r>
            <a:r>
              <a:rPr lang="en-US" altLang="zh-CN" dirty="0">
                <a:latin typeface="仿宋" panose="02010609060101010101" pitchFamily="49" charset="-122"/>
                <a:ea typeface="仿宋" panose="02010609060101010101" pitchFamily="49" charset="-122"/>
              </a:rPr>
              <a:t>11</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10</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12</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13......</a:t>
            </a:r>
            <a:r>
              <a:rPr lang="zh-CN" altLang="en-US" dirty="0">
                <a:latin typeface="仿宋" panose="02010609060101010101" pitchFamily="49" charset="-122"/>
                <a:ea typeface="仿宋" panose="02010609060101010101" pitchFamily="49" charset="-122"/>
              </a:rPr>
              <a:t>。</a:t>
            </a:r>
            <a:endParaRPr lang="zh-CN" altLang="en-US" dirty="0"/>
          </a:p>
        </p:txBody>
      </p:sp>
      <p:pic>
        <p:nvPicPr>
          <p:cNvPr id="5" name="图片 4">
            <a:extLst>
              <a:ext uri="{FF2B5EF4-FFF2-40B4-BE49-F238E27FC236}">
                <a16:creationId xmlns:a16="http://schemas.microsoft.com/office/drawing/2014/main" id="{593F62A0-A32C-F8CF-BF11-F2360194A87B}"/>
              </a:ext>
            </a:extLst>
          </p:cNvPr>
          <p:cNvPicPr>
            <a:picLocks noChangeAspect="1"/>
          </p:cNvPicPr>
          <p:nvPr/>
        </p:nvPicPr>
        <p:blipFill>
          <a:blip r:embed="rId2"/>
          <a:stretch>
            <a:fillRect/>
          </a:stretch>
        </p:blipFill>
        <p:spPr>
          <a:xfrm>
            <a:off x="3711602" y="3188150"/>
            <a:ext cx="7012641" cy="2697170"/>
          </a:xfrm>
          <a:prstGeom prst="rect">
            <a:avLst/>
          </a:prstGeom>
        </p:spPr>
      </p:pic>
      <p:pic>
        <p:nvPicPr>
          <p:cNvPr id="9" name="图片 8">
            <a:extLst>
              <a:ext uri="{FF2B5EF4-FFF2-40B4-BE49-F238E27FC236}">
                <a16:creationId xmlns:a16="http://schemas.microsoft.com/office/drawing/2014/main" id="{ED5BF293-ECC2-597E-6FEB-B1CE076F7784}"/>
              </a:ext>
            </a:extLst>
          </p:cNvPr>
          <p:cNvPicPr>
            <a:picLocks noChangeAspect="1"/>
          </p:cNvPicPr>
          <p:nvPr/>
        </p:nvPicPr>
        <p:blipFill>
          <a:blip r:embed="rId3"/>
          <a:stretch>
            <a:fillRect/>
          </a:stretch>
        </p:blipFill>
        <p:spPr>
          <a:xfrm>
            <a:off x="1378123" y="3133935"/>
            <a:ext cx="1950024" cy="3581294"/>
          </a:xfrm>
          <a:prstGeom prst="rect">
            <a:avLst/>
          </a:prstGeom>
        </p:spPr>
      </p:pic>
    </p:spTree>
    <p:extLst>
      <p:ext uri="{BB962C8B-B14F-4D97-AF65-F5344CB8AC3E}">
        <p14:creationId xmlns:p14="http://schemas.microsoft.com/office/powerpoint/2010/main" val="156026655"/>
      </p:ext>
    </p:extLst>
  </p:cSld>
  <p:clrMapOvr>
    <a:masterClrMapping/>
  </p:clrMapOvr>
  <mc:AlternateContent xmlns:mc="http://schemas.openxmlformats.org/markup-compatibility/2006" xmlns:p14="http://schemas.microsoft.com/office/powerpoint/2010/main">
    <mc:Choice Requires="p14">
      <p:transition spd="slow" p14:dur="2000" advTm="9302"/>
    </mc:Choice>
    <mc:Fallback xmlns="">
      <p:transition spd="slow" advTm="93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17</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250532" y="626799"/>
            <a:ext cx="2967391"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load clustering</a:t>
            </a:r>
          </a:p>
        </p:txBody>
      </p:sp>
      <p:sp>
        <p:nvSpPr>
          <p:cNvPr id="6" name="标题 3">
            <a:extLst>
              <a:ext uri="{FF2B5EF4-FFF2-40B4-BE49-F238E27FC236}">
                <a16:creationId xmlns:a16="http://schemas.microsoft.com/office/drawing/2014/main" id="{60FE1AD8-E59B-61F9-4492-A648579BB01D}"/>
              </a:ext>
            </a:extLst>
          </p:cNvPr>
          <p:cNvSpPr txBox="1">
            <a:spLocks/>
          </p:cNvSpPr>
          <p:nvPr/>
        </p:nvSpPr>
        <p:spPr>
          <a:xfrm>
            <a:off x="1205774" y="494861"/>
            <a:ext cx="1916805" cy="7788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dirty="0">
                <a:latin typeface="Consolas" panose="020B0609020204030204" pitchFamily="49" charset="0"/>
              </a:rPr>
              <a:t>3.Load</a:t>
            </a:r>
          </a:p>
        </p:txBody>
      </p:sp>
      <p:sp>
        <p:nvSpPr>
          <p:cNvPr id="4" name="文本框 3">
            <a:extLst>
              <a:ext uri="{FF2B5EF4-FFF2-40B4-BE49-F238E27FC236}">
                <a16:creationId xmlns:a16="http://schemas.microsoft.com/office/drawing/2014/main" id="{08A23F93-BC1C-E707-8D7A-3F1211BA33F5}"/>
              </a:ext>
            </a:extLst>
          </p:cNvPr>
          <p:cNvSpPr txBox="1"/>
          <p:nvPr/>
        </p:nvSpPr>
        <p:spPr>
          <a:xfrm>
            <a:off x="1521196" y="1490008"/>
            <a:ext cx="8940615" cy="2246769"/>
          </a:xfrm>
          <a:prstGeom prst="rect">
            <a:avLst/>
          </a:prstGeom>
          <a:noFill/>
        </p:spPr>
        <p:txBody>
          <a:bodyPr wrap="square">
            <a:spAutoFit/>
          </a:bodyPr>
          <a:lstStyle/>
          <a:p>
            <a:r>
              <a:rPr lang="zh-CN" altLang="en-US" sz="2000" dirty="0">
                <a:latin typeface="仿宋" panose="02010609060101010101" pitchFamily="49" charset="-122"/>
                <a:ea typeface="仿宋" panose="02010609060101010101" pitchFamily="49" charset="-122"/>
              </a:rPr>
              <a:t>虽然试图利用</a:t>
            </a:r>
            <a:r>
              <a:rPr lang="en-US" altLang="zh-CN" sz="2000" dirty="0">
                <a:latin typeface="仿宋" panose="02010609060101010101" pitchFamily="49" charset="-122"/>
                <a:ea typeface="仿宋" panose="02010609060101010101" pitchFamily="49" charset="-122"/>
              </a:rPr>
              <a:t>K-means</a:t>
            </a:r>
            <a:r>
              <a:rPr lang="zh-CN" altLang="en-US" sz="2000" dirty="0">
                <a:latin typeface="仿宋" panose="02010609060101010101" pitchFamily="49" charset="-122"/>
                <a:ea typeface="仿宋" panose="02010609060101010101" pitchFamily="49" charset="-122"/>
              </a:rPr>
              <a:t>聚类来验证伦敦居民的</a:t>
            </a:r>
            <a:r>
              <a:rPr lang="en-US" altLang="zh-CN" sz="2000" dirty="0">
                <a:latin typeface="仿宋" panose="02010609060101010101" pitchFamily="49" charset="-122"/>
                <a:ea typeface="仿宋" panose="02010609060101010101" pitchFamily="49" charset="-122"/>
              </a:rPr>
              <a:t>ACORN</a:t>
            </a:r>
            <a:r>
              <a:rPr lang="zh-CN" altLang="en-US" sz="2000" dirty="0">
                <a:latin typeface="仿宋" panose="02010609060101010101" pitchFamily="49" charset="-122"/>
                <a:ea typeface="仿宋" panose="02010609060101010101" pitchFamily="49" charset="-122"/>
              </a:rPr>
              <a:t>类型划分似乎不太可行，但本工作仍具有意义。居民类型划分并不是及时更新的，我们或许可以通过居民的用电模式聚类来试图寻找新的划分，可能有原先的</a:t>
            </a:r>
            <a:r>
              <a:rPr lang="en-US" altLang="zh-CN" sz="2000" dirty="0">
                <a:latin typeface="仿宋" panose="02010609060101010101" pitchFamily="49" charset="-122"/>
                <a:ea typeface="仿宋" panose="02010609060101010101" pitchFamily="49" charset="-122"/>
              </a:rPr>
              <a:t>Affluent Achievers</a:t>
            </a:r>
            <a:r>
              <a:rPr lang="zh-CN" altLang="en-US" sz="2000" dirty="0">
                <a:latin typeface="仿宋" panose="02010609060101010101" pitchFamily="49" charset="-122"/>
                <a:ea typeface="仿宋" panose="02010609060101010101" pitchFamily="49" charset="-122"/>
              </a:rPr>
              <a:t>以及</a:t>
            </a:r>
            <a:r>
              <a:rPr lang="en-US" altLang="zh-CN" sz="2000" dirty="0">
                <a:latin typeface="仿宋" panose="02010609060101010101" pitchFamily="49" charset="-122"/>
                <a:ea typeface="仿宋" panose="02010609060101010101" pitchFamily="49" charset="-122"/>
              </a:rPr>
              <a:t>Rising Prosperity</a:t>
            </a:r>
            <a:r>
              <a:rPr lang="zh-CN" altLang="en-US" sz="2000" dirty="0">
                <a:latin typeface="仿宋" panose="02010609060101010101" pitchFamily="49" charset="-122"/>
                <a:ea typeface="仿宋" panose="02010609060101010101" pitchFamily="49" charset="-122"/>
              </a:rPr>
              <a:t>因为投资失败破产，或是原先的</a:t>
            </a:r>
            <a:r>
              <a:rPr lang="en-US" altLang="zh-CN" sz="2000" dirty="0">
                <a:latin typeface="仿宋" panose="02010609060101010101" pitchFamily="49" charset="-122"/>
                <a:ea typeface="仿宋" panose="02010609060101010101" pitchFamily="49" charset="-122"/>
              </a:rPr>
              <a:t>Urban Adversity</a:t>
            </a:r>
            <a:r>
              <a:rPr lang="zh-CN" altLang="en-US" sz="2000" dirty="0">
                <a:latin typeface="仿宋" panose="02010609060101010101" pitchFamily="49" charset="-122"/>
                <a:ea typeface="仿宋" panose="02010609060101010101" pitchFamily="49" charset="-122"/>
              </a:rPr>
              <a:t>获取了大量财富，那么原先的分类无法反应他们当前的类型，而用电量能够反映当下比较真实居民类型划分。或许可以将其作为新一轮的人口普查、人口分类的参考资料。</a:t>
            </a:r>
            <a:endParaRPr lang="zh-CN" altLang="en-US" sz="2000" dirty="0"/>
          </a:p>
        </p:txBody>
      </p:sp>
    </p:spTree>
    <p:extLst>
      <p:ext uri="{BB962C8B-B14F-4D97-AF65-F5344CB8AC3E}">
        <p14:creationId xmlns:p14="http://schemas.microsoft.com/office/powerpoint/2010/main" val="4150760703"/>
      </p:ext>
    </p:extLst>
  </p:cSld>
  <p:clrMapOvr>
    <a:masterClrMapping/>
  </p:clrMapOvr>
  <mc:AlternateContent xmlns:mc="http://schemas.openxmlformats.org/markup-compatibility/2006" xmlns:p14="http://schemas.microsoft.com/office/powerpoint/2010/main">
    <mc:Choice Requires="p14">
      <p:transition spd="slow" p14:dur="2000" advTm="16034"/>
    </mc:Choice>
    <mc:Fallback xmlns="">
      <p:transition spd="slow" advTm="1603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18</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 name="标题 3">
            <a:extLst>
              <a:ext uri="{FF2B5EF4-FFF2-40B4-BE49-F238E27FC236}">
                <a16:creationId xmlns:a16="http://schemas.microsoft.com/office/drawing/2014/main" id="{60FE1AD8-E59B-61F9-4492-A648579BB01D}"/>
              </a:ext>
            </a:extLst>
          </p:cNvPr>
          <p:cNvSpPr txBox="1">
            <a:spLocks/>
          </p:cNvSpPr>
          <p:nvPr/>
        </p:nvSpPr>
        <p:spPr>
          <a:xfrm>
            <a:off x="1205775" y="494862"/>
            <a:ext cx="2915750" cy="7489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dirty="0">
                <a:latin typeface="Consolas" panose="020B0609020204030204" pitchFamily="49" charset="0"/>
              </a:rPr>
              <a:t>4.Conclusion</a:t>
            </a:r>
          </a:p>
        </p:txBody>
      </p:sp>
      <p:sp>
        <p:nvSpPr>
          <p:cNvPr id="2" name="文本框 1">
            <a:extLst>
              <a:ext uri="{FF2B5EF4-FFF2-40B4-BE49-F238E27FC236}">
                <a16:creationId xmlns:a16="http://schemas.microsoft.com/office/drawing/2014/main" id="{C08E2DC1-A2F2-D4FC-B828-21C7AC53EEEA}"/>
              </a:ext>
            </a:extLst>
          </p:cNvPr>
          <p:cNvSpPr txBox="1"/>
          <p:nvPr/>
        </p:nvSpPr>
        <p:spPr>
          <a:xfrm>
            <a:off x="1521196" y="1490008"/>
            <a:ext cx="8940615" cy="2246769"/>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人工智能导论</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这一门课是本专业知识以外很好的一个补充，也为我今后的学习增加了一些有用的工具。也谢谢助教在课后对我问题的解答。</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虽然做了发电侧、储能侧、负荷侧一些比较初步的预测工作，但是由于使用的数据的来源都不同，难以进行进一步的分析。比如发电和负荷并不匹配、对储能的充放电具体过程并没有做出模型等等。</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endParaRPr lang="zh-CN" altLang="en-US" sz="2000" dirty="0"/>
          </a:p>
        </p:txBody>
      </p:sp>
    </p:spTree>
    <p:extLst>
      <p:ext uri="{BB962C8B-B14F-4D97-AF65-F5344CB8AC3E}">
        <p14:creationId xmlns:p14="http://schemas.microsoft.com/office/powerpoint/2010/main" val="1796390439"/>
      </p:ext>
    </p:extLst>
  </p:cSld>
  <p:clrMapOvr>
    <a:masterClrMapping/>
  </p:clrMapOvr>
  <mc:AlternateContent xmlns:mc="http://schemas.openxmlformats.org/markup-compatibility/2006" xmlns:p14="http://schemas.microsoft.com/office/powerpoint/2010/main">
    <mc:Choice Requires="p14">
      <p:transition spd="slow" p14:dur="2000" advTm="18851"/>
    </mc:Choice>
    <mc:Fallback xmlns="">
      <p:transition spd="slow" advTm="1885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B3883DF-61C8-8343-8A59-6B4B7DA86BBD}"/>
              </a:ext>
            </a:extLst>
          </p:cNvPr>
          <p:cNvSpPr txBox="1"/>
          <p:nvPr/>
        </p:nvSpPr>
        <p:spPr>
          <a:xfrm>
            <a:off x="3441697" y="2274838"/>
            <a:ext cx="4816932" cy="2308324"/>
          </a:xfrm>
          <a:prstGeom prst="rect">
            <a:avLst/>
          </a:prstGeom>
          <a:noFill/>
        </p:spPr>
        <p:txBody>
          <a:bodyPr wrap="square" rtlCol="0">
            <a:spAutoFit/>
          </a:bodyPr>
          <a:lstStyle/>
          <a:p>
            <a:r>
              <a:rPr kumimoji="1" lang="en" altLang="zh-CN" sz="7200" b="1" dirty="0">
                <a:solidFill>
                  <a:schemeClr val="bg1"/>
                </a:solidFill>
                <a:latin typeface="Arial" panose="020B0604020202020204" pitchFamily="34" charset="0"/>
                <a:ea typeface="PingFang SC Light" panose="020B0300000000000000" pitchFamily="34" charset="-122"/>
                <a:cs typeface="Arial" panose="020B0604020202020204" pitchFamily="34" charset="0"/>
              </a:rPr>
              <a:t>THANK</a:t>
            </a:r>
          </a:p>
          <a:p>
            <a:r>
              <a:rPr kumimoji="1" lang="en" altLang="zh-CN" sz="7200" b="1" dirty="0">
                <a:solidFill>
                  <a:schemeClr val="bg1"/>
                </a:solidFill>
                <a:latin typeface="Arial" panose="020B0604020202020204" pitchFamily="34" charset="0"/>
                <a:ea typeface="PingFang SC Light" panose="020B0300000000000000" pitchFamily="34" charset="-122"/>
                <a:cs typeface="Arial" panose="020B0604020202020204" pitchFamily="34" charset="0"/>
              </a:rPr>
              <a:t>YOU</a:t>
            </a:r>
            <a:endParaRPr kumimoji="1" lang="zh-CN" altLang="en-US" sz="7200" b="1" dirty="0">
              <a:solidFill>
                <a:schemeClr val="bg1"/>
              </a:solidFill>
              <a:latin typeface="Arial" panose="020B0604020202020204" pitchFamily="34" charset="0"/>
              <a:ea typeface="PingFang SC Light" panose="020B0300000000000000" pitchFamily="34" charset="-122"/>
              <a:cs typeface="Arial" panose="020B0604020202020204" pitchFamily="34" charset="0"/>
            </a:endParaRPr>
          </a:p>
        </p:txBody>
      </p:sp>
    </p:spTree>
    <p:extLst>
      <p:ext uri="{BB962C8B-B14F-4D97-AF65-F5344CB8AC3E}">
        <p14:creationId xmlns:p14="http://schemas.microsoft.com/office/powerpoint/2010/main" val="2202247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69E6A3-C031-5285-2ED8-6FB7A0776C85}"/>
              </a:ext>
            </a:extLst>
          </p:cNvPr>
          <p:cNvSpPr>
            <a:spLocks noGrp="1"/>
          </p:cNvSpPr>
          <p:nvPr>
            <p:ph idx="1"/>
          </p:nvPr>
        </p:nvSpPr>
        <p:spPr>
          <a:xfrm>
            <a:off x="1028701" y="2456331"/>
            <a:ext cx="7180728" cy="4072216"/>
          </a:xfrm>
        </p:spPr>
        <p:txBody>
          <a:bodyPr>
            <a:normAutofit/>
          </a:bodyPr>
          <a:lstStyle/>
          <a:p>
            <a:r>
              <a:rPr lang="en-US" altLang="zh-CN" dirty="0">
                <a:latin typeface="Consolas" panose="020B0609020204030204" pitchFamily="49" charset="0"/>
              </a:rPr>
              <a:t>0.Background</a:t>
            </a:r>
          </a:p>
          <a:p>
            <a:r>
              <a:rPr lang="en-US" altLang="zh-CN" dirty="0">
                <a:latin typeface="Consolas" panose="020B0609020204030204" pitchFamily="49" charset="0"/>
              </a:rPr>
              <a:t>1.Power Generation</a:t>
            </a:r>
          </a:p>
          <a:p>
            <a:r>
              <a:rPr lang="en-US" altLang="zh-CN" dirty="0">
                <a:latin typeface="Consolas" panose="020B0609020204030204" pitchFamily="49" charset="0"/>
              </a:rPr>
              <a:t>2.Energy Storage</a:t>
            </a:r>
          </a:p>
          <a:p>
            <a:r>
              <a:rPr lang="en-US" altLang="zh-CN" dirty="0">
                <a:latin typeface="Consolas" panose="020B0609020204030204" pitchFamily="49" charset="0"/>
              </a:rPr>
              <a:t>3.Load</a:t>
            </a:r>
          </a:p>
          <a:p>
            <a:r>
              <a:rPr lang="en-US" altLang="zh-CN" dirty="0">
                <a:latin typeface="Consolas" panose="020B0609020204030204" pitchFamily="49" charset="0"/>
              </a:rPr>
              <a:t>4.Conclusion</a:t>
            </a:r>
            <a:endParaRPr lang="zh-CN" altLang="en-US" dirty="0"/>
          </a:p>
        </p:txBody>
      </p:sp>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2</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5906906"/>
      </p:ext>
    </p:extLst>
  </p:cSld>
  <p:clrMapOvr>
    <a:masterClrMapping/>
  </p:clrMapOvr>
  <mc:AlternateContent xmlns:mc="http://schemas.openxmlformats.org/markup-compatibility/2006" xmlns:p14="http://schemas.microsoft.com/office/powerpoint/2010/main">
    <mc:Choice Requires="p14">
      <p:transition spd="slow" p14:dur="2000" advTm="1214"/>
    </mc:Choice>
    <mc:Fallback xmlns="">
      <p:transition spd="slow" advTm="121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FA61DA78-8EFE-4AB2-8AFC-1EE4EC447810}"/>
              </a:ext>
            </a:extLst>
          </p:cNvPr>
          <p:cNvSpPr>
            <a:spLocks noGrp="1"/>
          </p:cNvSpPr>
          <p:nvPr>
            <p:ph idx="1"/>
          </p:nvPr>
        </p:nvSpPr>
        <p:spPr>
          <a:xfrm>
            <a:off x="1165859" y="1363981"/>
            <a:ext cx="9806941" cy="4533900"/>
          </a:xfrm>
        </p:spPr>
        <p:txBody>
          <a:bodyPr/>
          <a:lstStyle/>
          <a:p>
            <a:pPr marL="0" indent="0">
              <a:buNone/>
            </a:pPr>
            <a:r>
              <a:rPr lang="en-US" altLang="zh-CN" dirty="0">
                <a:latin typeface="Consolas" panose="020B0609020204030204" pitchFamily="49" charset="0"/>
              </a:rPr>
              <a:t>    </a:t>
            </a:r>
            <a:endParaRPr lang="zh-CN" altLang="en-US" dirty="0">
              <a:latin typeface="Consolas" panose="020B0609020204030204" pitchFamily="49" charset="0"/>
            </a:endParaRPr>
          </a:p>
        </p:txBody>
      </p:sp>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3</a:t>
            </a:fld>
            <a:endParaRPr kumimoji="1" lang="zh-CN" altLang="en-US" dirty="0"/>
          </a:p>
        </p:txBody>
      </p:sp>
      <p:sp>
        <p:nvSpPr>
          <p:cNvPr id="106" name="标题 3">
            <a:extLst>
              <a:ext uri="{FF2B5EF4-FFF2-40B4-BE49-F238E27FC236}">
                <a16:creationId xmlns:a16="http://schemas.microsoft.com/office/drawing/2014/main" id="{2330E373-58C0-E8A8-6DEA-A15B36787229}"/>
              </a:ext>
            </a:extLst>
          </p:cNvPr>
          <p:cNvSpPr txBox="1">
            <a:spLocks/>
          </p:cNvSpPr>
          <p:nvPr/>
        </p:nvSpPr>
        <p:spPr>
          <a:xfrm>
            <a:off x="758301" y="485759"/>
            <a:ext cx="2685290" cy="72047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dirty="0">
                <a:latin typeface="Consolas" panose="020B0609020204030204" pitchFamily="49" charset="0"/>
              </a:rPr>
              <a:t>0.Background</a:t>
            </a:r>
          </a:p>
        </p:txBody>
      </p:sp>
      <p:sp>
        <p:nvSpPr>
          <p:cNvPr id="26" name="文本框 25">
            <a:extLst>
              <a:ext uri="{FF2B5EF4-FFF2-40B4-BE49-F238E27FC236}">
                <a16:creationId xmlns:a16="http://schemas.microsoft.com/office/drawing/2014/main" id="{55851D80-4E63-E16D-7BD0-D4A034572E0D}"/>
              </a:ext>
            </a:extLst>
          </p:cNvPr>
          <p:cNvSpPr txBox="1"/>
          <p:nvPr/>
        </p:nvSpPr>
        <p:spPr>
          <a:xfrm>
            <a:off x="1224224" y="1545381"/>
            <a:ext cx="9690209" cy="3170099"/>
          </a:xfrm>
          <a:prstGeom prst="rect">
            <a:avLst/>
          </a:prstGeom>
          <a:noFill/>
        </p:spPr>
        <p:txBody>
          <a:bodyPr wrap="square">
            <a:spAutoFit/>
          </a:bodyPr>
          <a:lstStyle/>
          <a:p>
            <a:r>
              <a:rPr lang="zh-CN" altLang="en-US" sz="2000" dirty="0">
                <a:latin typeface="仿宋" panose="02010609060101010101" pitchFamily="49" charset="-122"/>
                <a:ea typeface="仿宋" panose="02010609060101010101" pitchFamily="49" charset="-122"/>
              </a:rPr>
              <a:t>    我国可再生能源资源丰富，以风能、太阳能为主要能源的新型电力系统是我国未来能源电力的发展形态，但可再生能源存在间歇性、波动性的短板，而高比例的可再生能源渗透对电力系统安全稳定运行提出了新挑战。由分布式发电机(DG)和储能系统(ESS)组成的微电网(MG) 为负荷供电，这成为了一个研究的热点。</a:t>
            </a:r>
          </a:p>
          <a:p>
            <a:r>
              <a:rPr lang="zh-CN" altLang="en-US" sz="2000" dirty="0">
                <a:latin typeface="仿宋" panose="02010609060101010101" pitchFamily="49" charset="-122"/>
                <a:ea typeface="仿宋" panose="02010609060101010101" pitchFamily="49" charset="-122"/>
              </a:rPr>
              <a:t>    因此，本课程作业希望依次为出发点，争取解决一些风光储综合系统中与人工智能相关的问题。</a:t>
            </a:r>
          </a:p>
          <a:p>
            <a:endParaRPr lang="zh-CN" altLang="en-US" sz="2000" dirty="0">
              <a:latin typeface="仿宋" panose="02010609060101010101" pitchFamily="49" charset="-122"/>
              <a:ea typeface="仿宋" panose="02010609060101010101" pitchFamily="49" charset="-122"/>
            </a:endParaRPr>
          </a:p>
          <a:p>
            <a:r>
              <a:rPr lang="zh-CN" altLang="en-US" sz="2000" dirty="0">
                <a:latin typeface="仿宋" panose="02010609060101010101" pitchFamily="49" charset="-122"/>
                <a:ea typeface="仿宋" panose="02010609060101010101" pitchFamily="49" charset="-122"/>
              </a:rPr>
              <a:t>- 发电侧：光伏出力中直流功率的预测，（风力发电直流功率的模拟）。</a:t>
            </a:r>
          </a:p>
          <a:p>
            <a:r>
              <a:rPr lang="zh-CN" altLang="en-US" sz="2000" dirty="0">
                <a:latin typeface="仿宋" panose="02010609060101010101" pitchFamily="49" charset="-122"/>
                <a:ea typeface="仿宋" panose="02010609060101010101" pitchFamily="49" charset="-122"/>
              </a:rPr>
              <a:t>- 储能侧：电池单体的寿命预测，（电池储能系统的寿命预测）。</a:t>
            </a:r>
          </a:p>
          <a:p>
            <a:r>
              <a:rPr lang="zh-CN" altLang="en-US" sz="2000" dirty="0">
                <a:latin typeface="仿宋" panose="02010609060101010101" pitchFamily="49" charset="-122"/>
                <a:ea typeface="仿宋" panose="02010609060101010101" pitchFamily="49" charset="-122"/>
              </a:rPr>
              <a:t>- 用户侧：用户用电量的预测，用户用电模式的聚类。</a:t>
            </a:r>
          </a:p>
        </p:txBody>
      </p:sp>
    </p:spTree>
    <p:extLst>
      <p:ext uri="{BB962C8B-B14F-4D97-AF65-F5344CB8AC3E}">
        <p14:creationId xmlns:p14="http://schemas.microsoft.com/office/powerpoint/2010/main" val="3067031575"/>
      </p:ext>
    </p:extLst>
  </p:cSld>
  <p:clrMapOvr>
    <a:masterClrMapping/>
  </p:clrMapOvr>
  <mc:AlternateContent xmlns:mc="http://schemas.openxmlformats.org/markup-compatibility/2006" xmlns:p14="http://schemas.microsoft.com/office/powerpoint/2010/main">
    <mc:Choice Requires="p14">
      <p:transition spd="slow" p14:dur="2000" advTm="104"/>
    </mc:Choice>
    <mc:Fallback xmlns="">
      <p:transition spd="slow" advTm="10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A97AD1-72FB-4C16-94B1-1F7D22E5B091}"/>
              </a:ext>
            </a:extLst>
          </p:cNvPr>
          <p:cNvSpPr>
            <a:spLocks noGrp="1"/>
          </p:cNvSpPr>
          <p:nvPr>
            <p:ph type="title"/>
          </p:nvPr>
        </p:nvSpPr>
        <p:spPr>
          <a:xfrm>
            <a:off x="758301" y="485758"/>
            <a:ext cx="3813244" cy="731201"/>
          </a:xfrm>
        </p:spPr>
        <p:txBody>
          <a:bodyPr>
            <a:normAutofit fontScale="90000"/>
          </a:bodyPr>
          <a:lstStyle/>
          <a:p>
            <a:r>
              <a:rPr lang="en-US" altLang="zh-CN" dirty="0">
                <a:latin typeface="Consolas" panose="020B0609020204030204" pitchFamily="49" charset="0"/>
              </a:rPr>
              <a:t>1.Power Generation</a:t>
            </a:r>
          </a:p>
        </p:txBody>
      </p:sp>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4</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571545" y="626799"/>
            <a:ext cx="4698916"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Photovoltaic(PV) Prediction</a:t>
            </a:r>
          </a:p>
        </p:txBody>
      </p:sp>
      <p:sp>
        <p:nvSpPr>
          <p:cNvPr id="2" name="文本框 1">
            <a:extLst>
              <a:ext uri="{FF2B5EF4-FFF2-40B4-BE49-F238E27FC236}">
                <a16:creationId xmlns:a16="http://schemas.microsoft.com/office/drawing/2014/main" id="{807239DE-395E-A55D-2E9C-5EC3873D54C7}"/>
              </a:ext>
            </a:extLst>
          </p:cNvPr>
          <p:cNvSpPr txBox="1"/>
          <p:nvPr/>
        </p:nvSpPr>
        <p:spPr>
          <a:xfrm>
            <a:off x="1224685" y="1514829"/>
            <a:ext cx="4871316" cy="4093428"/>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数据处理：</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数据来源于</a:t>
            </a:r>
            <a:r>
              <a:rPr lang="en-US" altLang="zh-CN" sz="2000" b="1" dirty="0">
                <a:latin typeface="仿宋" panose="02010609060101010101" pitchFamily="49" charset="-122"/>
                <a:ea typeface="仿宋" panose="02010609060101010101" pitchFamily="49" charset="-122"/>
              </a:rPr>
              <a:t>NREL</a:t>
            </a:r>
            <a:r>
              <a:rPr lang="zh-CN" altLang="en-US" sz="2000" dirty="0">
                <a:latin typeface="仿宋" panose="02010609060101010101" pitchFamily="49" charset="-122"/>
                <a:ea typeface="仿宋" panose="02010609060101010101" pitchFamily="49" charset="-122"/>
              </a:rPr>
              <a:t>（美国国家可再生能源实验室），描述了拉斯维加斯</a:t>
            </a:r>
            <a:r>
              <a:rPr lang="en-US" altLang="zh-CN" sz="2000" b="1" dirty="0">
                <a:latin typeface="仿宋" panose="02010609060101010101" pitchFamily="49" charset="-122"/>
                <a:ea typeface="仿宋" panose="02010609060101010101" pitchFamily="49" charset="-122"/>
              </a:rPr>
              <a:t>40kW</a:t>
            </a:r>
            <a:r>
              <a:rPr lang="zh-CN" altLang="en-US" sz="2000" dirty="0">
                <a:latin typeface="仿宋" panose="02010609060101010101" pitchFamily="49" charset="-122"/>
                <a:ea typeface="仿宋" panose="02010609060101010101" pitchFamily="49" charset="-122"/>
              </a:rPr>
              <a:t>光伏阵列三年左右的数据。</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数据缺失值：数据集中存在一些缺失值，但分布较为零散，且量不是很大。最后采用了</a:t>
            </a:r>
            <a:r>
              <a:rPr lang="zh-CN" altLang="en-US" sz="2000" b="1" dirty="0">
                <a:latin typeface="仿宋" panose="02010609060101010101" pitchFamily="49" charset="-122"/>
                <a:ea typeface="仿宋" panose="02010609060101010101" pitchFamily="49" charset="-122"/>
              </a:rPr>
              <a:t>三次样条插值法</a:t>
            </a:r>
            <a:r>
              <a:rPr lang="zh-CN" altLang="en-US" sz="2000" dirty="0">
                <a:latin typeface="仿宋" panose="02010609060101010101" pitchFamily="49" charset="-122"/>
                <a:ea typeface="仿宋" panose="02010609060101010101" pitchFamily="49" charset="-122"/>
              </a:rPr>
              <a:t>将数据缺失值补全。</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数据特征与目标：特征为环境温度、逆变器温度、模块温度、辐照度、相对湿度、风向、风速；目标为</a:t>
            </a:r>
            <a:r>
              <a:rPr lang="zh-CN" altLang="en-US" sz="2000" b="1" dirty="0">
                <a:latin typeface="仿宋" panose="02010609060101010101" pitchFamily="49" charset="-122"/>
                <a:ea typeface="仿宋" panose="02010609060101010101" pitchFamily="49" charset="-122"/>
              </a:rPr>
              <a:t>光伏阵列的直流输出功率</a:t>
            </a:r>
            <a:r>
              <a:rPr lang="zh-CN" altLang="en-US" sz="2000" dirty="0">
                <a:latin typeface="仿宋" panose="02010609060101010101" pitchFamily="49" charset="-122"/>
                <a:ea typeface="仿宋" panose="02010609060101010101" pitchFamily="49" charset="-122"/>
              </a:rPr>
              <a:t>。</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预测方法：多元线性回归、</a:t>
            </a:r>
            <a:r>
              <a:rPr lang="en-US" altLang="zh-CN" sz="2000" dirty="0">
                <a:latin typeface="仿宋" panose="02010609060101010101" pitchFamily="49" charset="-122"/>
                <a:ea typeface="仿宋" panose="02010609060101010101" pitchFamily="49" charset="-122"/>
              </a:rPr>
              <a:t>LSTM</a:t>
            </a:r>
            <a:r>
              <a:rPr lang="zh-CN" altLang="en-US" sz="2000" dirty="0">
                <a:latin typeface="仿宋" panose="02010609060101010101" pitchFamily="49" charset="-122"/>
                <a:ea typeface="仿宋" panose="02010609060101010101" pitchFamily="49" charset="-122"/>
              </a:rPr>
              <a:t>。</a:t>
            </a:r>
            <a:endParaRPr lang="en-US" altLang="zh-CN" sz="2000" dirty="0">
              <a:latin typeface="仿宋" panose="02010609060101010101" pitchFamily="49" charset="-122"/>
              <a:ea typeface="仿宋" panose="02010609060101010101" pitchFamily="49" charset="-122"/>
            </a:endParaRPr>
          </a:p>
        </p:txBody>
      </p:sp>
      <p:pic>
        <p:nvPicPr>
          <p:cNvPr id="22" name="图片 21">
            <a:extLst>
              <a:ext uri="{FF2B5EF4-FFF2-40B4-BE49-F238E27FC236}">
                <a16:creationId xmlns:a16="http://schemas.microsoft.com/office/drawing/2014/main" id="{FE1C3492-EF5C-153D-D6F4-398867333E71}"/>
              </a:ext>
            </a:extLst>
          </p:cNvPr>
          <p:cNvPicPr>
            <a:picLocks noChangeAspect="1"/>
          </p:cNvPicPr>
          <p:nvPr/>
        </p:nvPicPr>
        <p:blipFill>
          <a:blip r:embed="rId2"/>
          <a:stretch>
            <a:fillRect/>
          </a:stretch>
        </p:blipFill>
        <p:spPr>
          <a:xfrm>
            <a:off x="6323473" y="1366383"/>
            <a:ext cx="4520463" cy="2260232"/>
          </a:xfrm>
          <a:prstGeom prst="rect">
            <a:avLst/>
          </a:prstGeom>
        </p:spPr>
      </p:pic>
      <p:pic>
        <p:nvPicPr>
          <p:cNvPr id="24" name="图片 23">
            <a:extLst>
              <a:ext uri="{FF2B5EF4-FFF2-40B4-BE49-F238E27FC236}">
                <a16:creationId xmlns:a16="http://schemas.microsoft.com/office/drawing/2014/main" id="{B8A2297B-54B5-1E00-5ED4-A427AE9FE4BB}"/>
              </a:ext>
            </a:extLst>
          </p:cNvPr>
          <p:cNvPicPr>
            <a:picLocks noChangeAspect="1"/>
          </p:cNvPicPr>
          <p:nvPr/>
        </p:nvPicPr>
        <p:blipFill>
          <a:blip r:embed="rId3"/>
          <a:stretch>
            <a:fillRect/>
          </a:stretch>
        </p:blipFill>
        <p:spPr>
          <a:xfrm>
            <a:off x="6323473" y="3626616"/>
            <a:ext cx="4520463" cy="2260232"/>
          </a:xfrm>
          <a:prstGeom prst="rect">
            <a:avLst/>
          </a:prstGeom>
        </p:spPr>
      </p:pic>
    </p:spTree>
    <p:extLst>
      <p:ext uri="{BB962C8B-B14F-4D97-AF65-F5344CB8AC3E}">
        <p14:creationId xmlns:p14="http://schemas.microsoft.com/office/powerpoint/2010/main" val="2464487799"/>
      </p:ext>
    </p:extLst>
  </p:cSld>
  <p:clrMapOvr>
    <a:masterClrMapping/>
  </p:clrMapOvr>
  <mc:AlternateContent xmlns:mc="http://schemas.openxmlformats.org/markup-compatibility/2006" xmlns:p14="http://schemas.microsoft.com/office/powerpoint/2010/main">
    <mc:Choice Requires="p14">
      <p:transition spd="slow" p14:dur="2000" advTm="47971"/>
    </mc:Choice>
    <mc:Fallback xmlns="">
      <p:transition spd="slow" advTm="4797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A97AD1-72FB-4C16-94B1-1F7D22E5B091}"/>
              </a:ext>
            </a:extLst>
          </p:cNvPr>
          <p:cNvSpPr>
            <a:spLocks noGrp="1"/>
          </p:cNvSpPr>
          <p:nvPr>
            <p:ph type="title"/>
          </p:nvPr>
        </p:nvSpPr>
        <p:spPr>
          <a:xfrm>
            <a:off x="758301" y="485758"/>
            <a:ext cx="3813244" cy="731201"/>
          </a:xfrm>
        </p:spPr>
        <p:txBody>
          <a:bodyPr>
            <a:normAutofit fontScale="90000"/>
          </a:bodyPr>
          <a:lstStyle/>
          <a:p>
            <a:r>
              <a:rPr lang="en-US" altLang="zh-CN" dirty="0">
                <a:latin typeface="Consolas" panose="020B0609020204030204" pitchFamily="49" charset="0"/>
              </a:rPr>
              <a:t>1.Power Generation</a:t>
            </a:r>
          </a:p>
        </p:txBody>
      </p:sp>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5</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571545" y="626799"/>
            <a:ext cx="4698916"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Photovoltaic(PV) Prediction</a:t>
            </a:r>
          </a:p>
        </p:txBody>
      </p:sp>
      <p:sp>
        <p:nvSpPr>
          <p:cNvPr id="2" name="文本框 1">
            <a:extLst>
              <a:ext uri="{FF2B5EF4-FFF2-40B4-BE49-F238E27FC236}">
                <a16:creationId xmlns:a16="http://schemas.microsoft.com/office/drawing/2014/main" id="{807239DE-395E-A55D-2E9C-5EC3873D54C7}"/>
              </a:ext>
            </a:extLst>
          </p:cNvPr>
          <p:cNvSpPr txBox="1"/>
          <p:nvPr/>
        </p:nvSpPr>
        <p:spPr>
          <a:xfrm>
            <a:off x="1154707" y="1433746"/>
            <a:ext cx="9737412" cy="2862322"/>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预测方法：</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多元线性回归：数据中给定七个特征，尤其是环境温度和辐照度与预测目标即输出功率有着较强的</a:t>
            </a:r>
            <a:r>
              <a:rPr lang="zh-CN" altLang="en-US" sz="2000" b="1" dirty="0">
                <a:latin typeface="仿宋" panose="02010609060101010101" pitchFamily="49" charset="-122"/>
                <a:ea typeface="仿宋" panose="02010609060101010101" pitchFamily="49" charset="-122"/>
              </a:rPr>
              <a:t>相关性</a:t>
            </a:r>
            <a:r>
              <a:rPr lang="zh-CN" altLang="en-US" sz="2000" dirty="0">
                <a:latin typeface="仿宋" panose="02010609060101010101" pitchFamily="49" charset="-122"/>
                <a:ea typeface="仿宋" panose="02010609060101010101" pitchFamily="49" charset="-122"/>
              </a:rPr>
              <a:t>。因此可以考虑用多元线性回归的方法进行预测。</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en-US" altLang="zh-CN" sz="2000" dirty="0">
                <a:latin typeface="仿宋" panose="02010609060101010101" pitchFamily="49" charset="-122"/>
                <a:ea typeface="仿宋" panose="02010609060101010101" pitchFamily="49" charset="-122"/>
              </a:rPr>
              <a:t>LSTM</a:t>
            </a:r>
            <a:r>
              <a:rPr lang="zh-CN" altLang="en-US" sz="2000" dirty="0">
                <a:latin typeface="仿宋" panose="02010609060101010101" pitchFamily="49" charset="-122"/>
                <a:ea typeface="仿宋" panose="02010609060101010101" pitchFamily="49" charset="-122"/>
              </a:rPr>
              <a:t>：适合于处理时间序列数据而光伏出力往往具有时序关系，即过去的值对当前和未来的值可能有所影响。由于训练集数据量很大，因此考虑采取一些防止过拟合的手段，这里首先是对训练样本进行了</a:t>
            </a:r>
            <a:r>
              <a:rPr lang="zh-CN" altLang="en-US" sz="2000" b="1" dirty="0">
                <a:latin typeface="仿宋" panose="02010609060101010101" pitchFamily="49" charset="-122"/>
                <a:ea typeface="仿宋" panose="02010609060101010101" pitchFamily="49" charset="-122"/>
              </a:rPr>
              <a:t>重采样</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15min-&gt;1h)</a:t>
            </a:r>
            <a:r>
              <a:rPr lang="zh-CN" altLang="en-US" sz="2000" dirty="0">
                <a:latin typeface="仿宋" panose="02010609060101010101" pitchFamily="49" charset="-122"/>
                <a:ea typeface="仿宋" panose="02010609060101010101" pitchFamily="49" charset="-122"/>
              </a:rPr>
              <a:t>；采用</a:t>
            </a:r>
            <a:r>
              <a:rPr lang="en-US" altLang="zh-CN" sz="2000" b="1" dirty="0">
                <a:latin typeface="仿宋" panose="02010609060101010101" pitchFamily="49" charset="-122"/>
                <a:ea typeface="仿宋" panose="02010609060101010101" pitchFamily="49" charset="-122"/>
              </a:rPr>
              <a:t>Dropout</a:t>
            </a:r>
            <a:r>
              <a:rPr lang="zh-CN" altLang="en-US" sz="2000" b="1" dirty="0">
                <a:latin typeface="仿宋" panose="02010609060101010101" pitchFamily="49" charset="-122"/>
                <a:ea typeface="仿宋" panose="02010609060101010101" pitchFamily="49" charset="-122"/>
              </a:rPr>
              <a:t>的正则化方法</a:t>
            </a:r>
            <a:r>
              <a:rPr lang="zh-CN" altLang="en-US" sz="2000" dirty="0">
                <a:latin typeface="仿宋" panose="02010609060101010101" pitchFamily="49" charset="-122"/>
                <a:ea typeface="仿宋" panose="02010609060101010101" pitchFamily="49" charset="-122"/>
              </a:rPr>
              <a:t>，用于缓解神经网络的</a:t>
            </a:r>
            <a:r>
              <a:rPr lang="zh-CN" altLang="en-US" sz="2000" b="1" dirty="0">
                <a:latin typeface="仿宋" panose="02010609060101010101" pitchFamily="49" charset="-122"/>
                <a:ea typeface="仿宋" panose="02010609060101010101" pitchFamily="49" charset="-122"/>
              </a:rPr>
              <a:t>过拟合问题</a:t>
            </a:r>
            <a:r>
              <a:rPr lang="zh-CN" altLang="en-US" sz="2000" dirty="0">
                <a:latin typeface="仿宋" panose="02010609060101010101" pitchFamily="49" charset="-122"/>
                <a:ea typeface="仿宋" panose="02010609060101010101" pitchFamily="49" charset="-122"/>
              </a:rPr>
              <a:t>。在每个训练批次中，</a:t>
            </a:r>
            <a:r>
              <a:rPr lang="en-US" altLang="zh-CN" sz="2000" dirty="0">
                <a:latin typeface="仿宋" panose="02010609060101010101" pitchFamily="49" charset="-122"/>
                <a:ea typeface="仿宋" panose="02010609060101010101" pitchFamily="49" charset="-122"/>
              </a:rPr>
              <a:t>Dropout</a:t>
            </a:r>
            <a:r>
              <a:rPr lang="zh-CN" altLang="en-US" sz="2000" dirty="0">
                <a:latin typeface="仿宋" panose="02010609060101010101" pitchFamily="49" charset="-122"/>
                <a:ea typeface="仿宋" panose="02010609060101010101" pitchFamily="49" charset="-122"/>
              </a:rPr>
              <a:t>层按一定的比例随机选取丢弃输入数据，使得模型不会过度依赖于某一些神经元。这里选取丢弃比例为</a:t>
            </a:r>
            <a:r>
              <a:rPr lang="en-US" altLang="zh-CN" sz="2000" dirty="0">
                <a:latin typeface="仿宋" panose="02010609060101010101" pitchFamily="49" charset="-122"/>
                <a:ea typeface="仿宋" panose="02010609060101010101" pitchFamily="49" charset="-122"/>
              </a:rPr>
              <a:t>0.4</a:t>
            </a:r>
            <a:r>
              <a:rPr lang="zh-CN" altLang="en-US" sz="2000" dirty="0">
                <a:latin typeface="仿宋" panose="02010609060101010101" pitchFamily="49" charset="-122"/>
                <a:ea typeface="仿宋" panose="02010609060101010101" pitchFamily="49" charset="-122"/>
              </a:rPr>
              <a:t>。</a:t>
            </a:r>
            <a:endParaRPr lang="en-US" altLang="zh-CN" sz="2000" dirty="0">
              <a:latin typeface="仿宋" panose="02010609060101010101" pitchFamily="49" charset="-122"/>
              <a:ea typeface="仿宋" panose="02010609060101010101" pitchFamily="49" charset="-122"/>
            </a:endParaRPr>
          </a:p>
        </p:txBody>
      </p:sp>
      <p:pic>
        <p:nvPicPr>
          <p:cNvPr id="18" name="图片 17">
            <a:extLst>
              <a:ext uri="{FF2B5EF4-FFF2-40B4-BE49-F238E27FC236}">
                <a16:creationId xmlns:a16="http://schemas.microsoft.com/office/drawing/2014/main" id="{F05CC386-6E38-47FA-255C-74C403C792BC}"/>
              </a:ext>
            </a:extLst>
          </p:cNvPr>
          <p:cNvPicPr>
            <a:picLocks noChangeAspect="1"/>
          </p:cNvPicPr>
          <p:nvPr/>
        </p:nvPicPr>
        <p:blipFill>
          <a:blip r:embed="rId2"/>
          <a:stretch>
            <a:fillRect/>
          </a:stretch>
        </p:blipFill>
        <p:spPr>
          <a:xfrm>
            <a:off x="1506234" y="4322122"/>
            <a:ext cx="2317377" cy="590216"/>
          </a:xfrm>
          <a:prstGeom prst="rect">
            <a:avLst/>
          </a:prstGeom>
        </p:spPr>
      </p:pic>
      <p:pic>
        <p:nvPicPr>
          <p:cNvPr id="20" name="图片 19">
            <a:extLst>
              <a:ext uri="{FF2B5EF4-FFF2-40B4-BE49-F238E27FC236}">
                <a16:creationId xmlns:a16="http://schemas.microsoft.com/office/drawing/2014/main" id="{9629DA9A-1EB3-5B40-BD6D-3DB3F2C8F796}"/>
              </a:ext>
            </a:extLst>
          </p:cNvPr>
          <p:cNvPicPr>
            <a:picLocks noChangeAspect="1"/>
          </p:cNvPicPr>
          <p:nvPr/>
        </p:nvPicPr>
        <p:blipFill>
          <a:blip r:embed="rId3"/>
          <a:stretch>
            <a:fillRect/>
          </a:stretch>
        </p:blipFill>
        <p:spPr>
          <a:xfrm>
            <a:off x="1506234" y="5012081"/>
            <a:ext cx="8584341" cy="1179237"/>
          </a:xfrm>
          <a:prstGeom prst="rect">
            <a:avLst/>
          </a:prstGeom>
        </p:spPr>
      </p:pic>
    </p:spTree>
    <p:extLst>
      <p:ext uri="{BB962C8B-B14F-4D97-AF65-F5344CB8AC3E}">
        <p14:creationId xmlns:p14="http://schemas.microsoft.com/office/powerpoint/2010/main" val="79228962"/>
      </p:ext>
    </p:extLst>
  </p:cSld>
  <p:clrMapOvr>
    <a:masterClrMapping/>
  </p:clrMapOvr>
  <mc:AlternateContent xmlns:mc="http://schemas.openxmlformats.org/markup-compatibility/2006" xmlns:p14="http://schemas.microsoft.com/office/powerpoint/2010/main">
    <mc:Choice Requires="p14">
      <p:transition spd="slow" p14:dur="2000" advTm="36674"/>
    </mc:Choice>
    <mc:Fallback xmlns="">
      <p:transition spd="slow" advTm="3667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A97AD1-72FB-4C16-94B1-1F7D22E5B091}"/>
              </a:ext>
            </a:extLst>
          </p:cNvPr>
          <p:cNvSpPr>
            <a:spLocks noGrp="1"/>
          </p:cNvSpPr>
          <p:nvPr>
            <p:ph type="title"/>
          </p:nvPr>
        </p:nvSpPr>
        <p:spPr>
          <a:xfrm>
            <a:off x="758301" y="485758"/>
            <a:ext cx="3813244" cy="731201"/>
          </a:xfrm>
        </p:spPr>
        <p:txBody>
          <a:bodyPr>
            <a:normAutofit fontScale="90000"/>
          </a:bodyPr>
          <a:lstStyle/>
          <a:p>
            <a:r>
              <a:rPr lang="en-US" altLang="zh-CN" dirty="0">
                <a:latin typeface="Consolas" panose="020B0609020204030204" pitchFamily="49" charset="0"/>
              </a:rPr>
              <a:t>1.Power Generation</a:t>
            </a:r>
          </a:p>
        </p:txBody>
      </p:sp>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6</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571545" y="626799"/>
            <a:ext cx="4698916"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Photovoltaic(PV) Prediction</a:t>
            </a:r>
          </a:p>
        </p:txBody>
      </p:sp>
      <p:sp>
        <p:nvSpPr>
          <p:cNvPr id="2" name="文本框 1">
            <a:extLst>
              <a:ext uri="{FF2B5EF4-FFF2-40B4-BE49-F238E27FC236}">
                <a16:creationId xmlns:a16="http://schemas.microsoft.com/office/drawing/2014/main" id="{807239DE-395E-A55D-2E9C-5EC3873D54C7}"/>
              </a:ext>
            </a:extLst>
          </p:cNvPr>
          <p:cNvSpPr txBox="1"/>
          <p:nvPr/>
        </p:nvSpPr>
        <p:spPr>
          <a:xfrm>
            <a:off x="1275730" y="1358000"/>
            <a:ext cx="9640540" cy="707886"/>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预测结果：</a:t>
            </a:r>
            <a:r>
              <a:rPr lang="en-US" altLang="zh-CN" sz="2000" dirty="0">
                <a:latin typeface="Consolas" panose="020B0609020204030204" pitchFamily="49" charset="0"/>
              </a:rPr>
              <a:t>RMSE:3887 vs 3320</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多元线性回归</a:t>
            </a:r>
            <a:endParaRPr lang="en-US" altLang="zh-CN" sz="2000" dirty="0">
              <a:latin typeface="仿宋" panose="02010609060101010101" pitchFamily="49" charset="-122"/>
              <a:ea typeface="仿宋" panose="02010609060101010101" pitchFamily="49" charset="-122"/>
            </a:endParaRPr>
          </a:p>
        </p:txBody>
      </p:sp>
      <p:pic>
        <p:nvPicPr>
          <p:cNvPr id="6" name="图片 5">
            <a:extLst>
              <a:ext uri="{FF2B5EF4-FFF2-40B4-BE49-F238E27FC236}">
                <a16:creationId xmlns:a16="http://schemas.microsoft.com/office/drawing/2014/main" id="{01596FF3-4928-BE8D-5ACF-9E3E19BF88EA}"/>
              </a:ext>
            </a:extLst>
          </p:cNvPr>
          <p:cNvPicPr>
            <a:picLocks noChangeAspect="1"/>
          </p:cNvPicPr>
          <p:nvPr/>
        </p:nvPicPr>
        <p:blipFill>
          <a:blip r:embed="rId2"/>
          <a:stretch>
            <a:fillRect/>
          </a:stretch>
        </p:blipFill>
        <p:spPr>
          <a:xfrm>
            <a:off x="1562245" y="2140326"/>
            <a:ext cx="8341659" cy="1668332"/>
          </a:xfrm>
          <a:prstGeom prst="rect">
            <a:avLst/>
          </a:prstGeom>
        </p:spPr>
      </p:pic>
      <p:sp>
        <p:nvSpPr>
          <p:cNvPr id="7" name="文本框 6">
            <a:extLst>
              <a:ext uri="{FF2B5EF4-FFF2-40B4-BE49-F238E27FC236}">
                <a16:creationId xmlns:a16="http://schemas.microsoft.com/office/drawing/2014/main" id="{BEB083C0-1DC9-116B-AB1B-182A82D1BEF1}"/>
              </a:ext>
            </a:extLst>
          </p:cNvPr>
          <p:cNvSpPr txBox="1"/>
          <p:nvPr/>
        </p:nvSpPr>
        <p:spPr>
          <a:xfrm>
            <a:off x="1275730" y="3883098"/>
            <a:ext cx="9640540"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仿宋" panose="02010609060101010101" pitchFamily="49" charset="-122"/>
                <a:ea typeface="仿宋" panose="02010609060101010101" pitchFamily="49" charset="-122"/>
              </a:rPr>
              <a:t>LSTM</a:t>
            </a:r>
            <a:endParaRPr lang="zh-CN" altLang="en-US" sz="2000" dirty="0">
              <a:latin typeface="仿宋" panose="02010609060101010101" pitchFamily="49" charset="-122"/>
              <a:ea typeface="仿宋" panose="02010609060101010101" pitchFamily="49" charset="-122"/>
            </a:endParaRPr>
          </a:p>
        </p:txBody>
      </p:sp>
      <p:pic>
        <p:nvPicPr>
          <p:cNvPr id="9" name="图片 8">
            <a:extLst>
              <a:ext uri="{FF2B5EF4-FFF2-40B4-BE49-F238E27FC236}">
                <a16:creationId xmlns:a16="http://schemas.microsoft.com/office/drawing/2014/main" id="{04089CF1-5644-5B1F-E0DE-7C59E2E49982}"/>
              </a:ext>
            </a:extLst>
          </p:cNvPr>
          <p:cNvPicPr>
            <a:picLocks noChangeAspect="1"/>
          </p:cNvPicPr>
          <p:nvPr/>
        </p:nvPicPr>
        <p:blipFill>
          <a:blip r:embed="rId3"/>
          <a:stretch>
            <a:fillRect/>
          </a:stretch>
        </p:blipFill>
        <p:spPr>
          <a:xfrm>
            <a:off x="1562245" y="4283208"/>
            <a:ext cx="8341659" cy="1668332"/>
          </a:xfrm>
          <a:prstGeom prst="rect">
            <a:avLst/>
          </a:prstGeom>
        </p:spPr>
      </p:pic>
    </p:spTree>
    <p:extLst>
      <p:ext uri="{BB962C8B-B14F-4D97-AF65-F5344CB8AC3E}">
        <p14:creationId xmlns:p14="http://schemas.microsoft.com/office/powerpoint/2010/main" val="2388664810"/>
      </p:ext>
    </p:extLst>
  </p:cSld>
  <p:clrMapOvr>
    <a:masterClrMapping/>
  </p:clrMapOvr>
  <mc:AlternateContent xmlns:mc="http://schemas.openxmlformats.org/markup-compatibility/2006" xmlns:p14="http://schemas.microsoft.com/office/powerpoint/2010/main">
    <mc:Choice Requires="p14">
      <p:transition spd="slow" p14:dur="2000" advTm="38570"/>
    </mc:Choice>
    <mc:Fallback xmlns="">
      <p:transition spd="slow" advTm="3857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7</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650512" y="626799"/>
            <a:ext cx="3881792"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Wind Power Simulation</a:t>
            </a:r>
          </a:p>
        </p:txBody>
      </p:sp>
      <p:sp>
        <p:nvSpPr>
          <p:cNvPr id="10" name="标题 3">
            <a:extLst>
              <a:ext uri="{FF2B5EF4-FFF2-40B4-BE49-F238E27FC236}">
                <a16:creationId xmlns:a16="http://schemas.microsoft.com/office/drawing/2014/main" id="{C368D380-69D3-9569-E73E-C1B5DE7334E8}"/>
              </a:ext>
            </a:extLst>
          </p:cNvPr>
          <p:cNvSpPr>
            <a:spLocks noGrp="1"/>
          </p:cNvSpPr>
          <p:nvPr>
            <p:ph type="title"/>
          </p:nvPr>
        </p:nvSpPr>
        <p:spPr>
          <a:xfrm>
            <a:off x="758301" y="485758"/>
            <a:ext cx="3813244" cy="731201"/>
          </a:xfrm>
        </p:spPr>
        <p:txBody>
          <a:bodyPr>
            <a:normAutofit fontScale="90000"/>
          </a:bodyPr>
          <a:lstStyle/>
          <a:p>
            <a:r>
              <a:rPr lang="en-US" altLang="zh-CN" dirty="0">
                <a:latin typeface="Consolas" panose="020B0609020204030204" pitchFamily="49" charset="0"/>
              </a:rPr>
              <a:t>1.Power Generation</a:t>
            </a:r>
          </a:p>
        </p:txBody>
      </p:sp>
      <p:sp>
        <p:nvSpPr>
          <p:cNvPr id="11" name="文本框 10">
            <a:extLst>
              <a:ext uri="{FF2B5EF4-FFF2-40B4-BE49-F238E27FC236}">
                <a16:creationId xmlns:a16="http://schemas.microsoft.com/office/drawing/2014/main" id="{FB016345-68E1-21B1-4617-C2CB0F45290E}"/>
              </a:ext>
            </a:extLst>
          </p:cNvPr>
          <p:cNvSpPr txBox="1"/>
          <p:nvPr/>
        </p:nvSpPr>
        <p:spPr>
          <a:xfrm>
            <a:off x="1312209" y="1361918"/>
            <a:ext cx="9567582" cy="1631216"/>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由于仅有光伏出力无法满足功率需求，因此在光伏出力的基础上叠加风电，保证在光照条件差的情况下仍可以提供充足电量。以此为基础，模拟风</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光</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储混合的微电网系统。风机的输出功率与风速的关系可以用分段函数近似。</a:t>
            </a:r>
            <a:endParaRPr lang="en-US" altLang="zh-CN" sz="2000" dirty="0">
              <a:latin typeface="仿宋" panose="02010609060101010101" pitchFamily="49" charset="-122"/>
              <a:ea typeface="仿宋" panose="02010609060101010101" pitchFamily="49" charset="-122"/>
            </a:endParaRPr>
          </a:p>
          <a:p>
            <a:r>
              <a:rPr lang="zh-CN" altLang="en-US" sz="2000" dirty="0">
                <a:latin typeface="仿宋" panose="02010609060101010101" pitchFamily="49" charset="-122"/>
                <a:ea typeface="仿宋" panose="02010609060101010101" pitchFamily="49" charset="-122"/>
              </a:rPr>
              <a:t>风速选择用</a:t>
            </a:r>
            <a:r>
              <a:rPr lang="zh-CN" altLang="en-US" sz="2000" b="1" dirty="0">
                <a:latin typeface="仿宋" panose="02010609060101010101" pitchFamily="49" charset="-122"/>
                <a:ea typeface="仿宋" panose="02010609060101010101" pitchFamily="49" charset="-122"/>
              </a:rPr>
              <a:t>双参数</a:t>
            </a:r>
            <a:r>
              <a:rPr lang="en-US" altLang="zh-CN" sz="2000" b="1" dirty="0">
                <a:latin typeface="仿宋" panose="02010609060101010101" pitchFamily="49" charset="-122"/>
                <a:ea typeface="仿宋" panose="02010609060101010101" pitchFamily="49" charset="-122"/>
              </a:rPr>
              <a:t>Weibull</a:t>
            </a:r>
            <a:r>
              <a:rPr lang="zh-CN" altLang="en-US" sz="2000" b="1" dirty="0">
                <a:latin typeface="仿宋" panose="02010609060101010101" pitchFamily="49" charset="-122"/>
                <a:ea typeface="仿宋" panose="02010609060101010101" pitchFamily="49" charset="-122"/>
              </a:rPr>
              <a:t>模型</a:t>
            </a:r>
            <a:r>
              <a:rPr lang="zh-CN" altLang="en-US" sz="2000" dirty="0">
                <a:latin typeface="仿宋" panose="02010609060101010101" pitchFamily="49" charset="-122"/>
                <a:ea typeface="仿宋" panose="02010609060101010101" pitchFamily="49" charset="-122"/>
              </a:rPr>
              <a:t>模拟，选择</a:t>
            </a:r>
            <a:r>
              <a:rPr lang="en-US" altLang="zh-CN" sz="2000" dirty="0">
                <a:latin typeface="仿宋" panose="02010609060101010101" pitchFamily="49" charset="-122"/>
                <a:ea typeface="仿宋" panose="02010609060101010101" pitchFamily="49" charset="-122"/>
              </a:rPr>
              <a:t>k=2.2</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lambda=8</a:t>
            </a:r>
            <a:r>
              <a:rPr lang="zh-CN" altLang="en-US" sz="2000" dirty="0">
                <a:latin typeface="仿宋" panose="02010609060101010101" pitchFamily="49" charset="-122"/>
                <a:ea typeface="仿宋" panose="02010609060101010101" pitchFamily="49" charset="-122"/>
              </a:rPr>
              <a:t>，利用上述关系获得风机组出力情况。</a:t>
            </a:r>
          </a:p>
        </p:txBody>
      </p:sp>
      <p:pic>
        <p:nvPicPr>
          <p:cNvPr id="14" name="图片 13">
            <a:extLst>
              <a:ext uri="{FF2B5EF4-FFF2-40B4-BE49-F238E27FC236}">
                <a16:creationId xmlns:a16="http://schemas.microsoft.com/office/drawing/2014/main" id="{8E499375-93B5-C67E-5239-25876E9897B9}"/>
              </a:ext>
            </a:extLst>
          </p:cNvPr>
          <p:cNvPicPr>
            <a:picLocks noChangeAspect="1"/>
          </p:cNvPicPr>
          <p:nvPr/>
        </p:nvPicPr>
        <p:blipFill>
          <a:blip r:embed="rId2"/>
          <a:stretch>
            <a:fillRect/>
          </a:stretch>
        </p:blipFill>
        <p:spPr>
          <a:xfrm>
            <a:off x="2738882" y="3044669"/>
            <a:ext cx="6147547" cy="3073774"/>
          </a:xfrm>
          <a:prstGeom prst="rect">
            <a:avLst/>
          </a:prstGeom>
        </p:spPr>
      </p:pic>
    </p:spTree>
    <p:extLst>
      <p:ext uri="{BB962C8B-B14F-4D97-AF65-F5344CB8AC3E}">
        <p14:creationId xmlns:p14="http://schemas.microsoft.com/office/powerpoint/2010/main" val="1817845727"/>
      </p:ext>
    </p:extLst>
  </p:cSld>
  <p:clrMapOvr>
    <a:masterClrMapping/>
  </p:clrMapOvr>
  <mc:AlternateContent xmlns:mc="http://schemas.openxmlformats.org/markup-compatibility/2006" xmlns:p14="http://schemas.microsoft.com/office/powerpoint/2010/main">
    <mc:Choice Requires="p14">
      <p:transition spd="slow" p14:dur="2000" advTm="11601"/>
    </mc:Choice>
    <mc:Fallback xmlns="">
      <p:transition spd="slow" advTm="1160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A97AD1-72FB-4C16-94B1-1F7D22E5B091}"/>
              </a:ext>
            </a:extLst>
          </p:cNvPr>
          <p:cNvSpPr>
            <a:spLocks noGrp="1"/>
          </p:cNvSpPr>
          <p:nvPr>
            <p:ph type="title"/>
          </p:nvPr>
        </p:nvSpPr>
        <p:spPr>
          <a:xfrm>
            <a:off x="758301" y="485758"/>
            <a:ext cx="3492231" cy="778819"/>
          </a:xfrm>
        </p:spPr>
        <p:txBody>
          <a:bodyPr>
            <a:normAutofit fontScale="90000"/>
          </a:bodyPr>
          <a:lstStyle/>
          <a:p>
            <a:r>
              <a:rPr lang="en-US" altLang="zh-CN" dirty="0">
                <a:latin typeface="Consolas" panose="020B0609020204030204" pitchFamily="49" charset="0"/>
              </a:rPr>
              <a:t>2.Energy Storage</a:t>
            </a:r>
          </a:p>
        </p:txBody>
      </p:sp>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8</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250532" y="626799"/>
            <a:ext cx="4601638"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battery lifetime prediction</a:t>
            </a:r>
          </a:p>
        </p:txBody>
      </p:sp>
      <p:sp>
        <p:nvSpPr>
          <p:cNvPr id="5" name="文本框 4">
            <a:extLst>
              <a:ext uri="{FF2B5EF4-FFF2-40B4-BE49-F238E27FC236}">
                <a16:creationId xmlns:a16="http://schemas.microsoft.com/office/drawing/2014/main" id="{DA3281AD-1FDD-9079-499A-901A866050ED}"/>
              </a:ext>
            </a:extLst>
          </p:cNvPr>
          <p:cNvSpPr txBox="1"/>
          <p:nvPr/>
        </p:nvSpPr>
        <p:spPr>
          <a:xfrm>
            <a:off x="1224684" y="1412595"/>
            <a:ext cx="5001303" cy="4093428"/>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数据处理：</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数据集来源于</a:t>
            </a:r>
            <a:r>
              <a:rPr lang="en-US" altLang="zh-CN" sz="2000" dirty="0">
                <a:latin typeface="仿宋" panose="02010609060101010101" pitchFamily="49" charset="-122"/>
                <a:ea typeface="仿宋" panose="02010609060101010101" pitchFamily="49" charset="-122"/>
              </a:rPr>
              <a:t>Severson el.</a:t>
            </a:r>
            <a:r>
              <a:rPr lang="zh-CN" altLang="en-US" sz="2000" dirty="0">
                <a:latin typeface="仿宋" panose="02010609060101010101" pitchFamily="49" charset="-122"/>
                <a:ea typeface="仿宋" panose="02010609060101010101" pitchFamily="49" charset="-122"/>
              </a:rPr>
              <a:t>，其中包括</a:t>
            </a:r>
            <a:r>
              <a:rPr lang="en-US" altLang="zh-CN" sz="2000" dirty="0">
                <a:latin typeface="仿宋" panose="02010609060101010101" pitchFamily="49" charset="-122"/>
                <a:ea typeface="仿宋" panose="02010609060101010101" pitchFamily="49" charset="-122"/>
              </a:rPr>
              <a:t>41 cells</a:t>
            </a:r>
            <a:r>
              <a:rPr lang="zh-CN" altLang="en-US" sz="2000" dirty="0">
                <a:latin typeface="仿宋" panose="02010609060101010101" pitchFamily="49" charset="-122"/>
                <a:ea typeface="仿宋" panose="02010609060101010101" pitchFamily="49" charset="-122"/>
              </a:rPr>
              <a:t>的</a:t>
            </a:r>
            <a:r>
              <a:rPr lang="en-US" altLang="zh-CN" sz="2000" dirty="0">
                <a:latin typeface="仿宋" panose="02010609060101010101" pitchFamily="49" charset="-122"/>
                <a:ea typeface="仿宋" panose="02010609060101010101" pitchFamily="49" charset="-122"/>
              </a:rPr>
              <a:t>training set</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43 cells</a:t>
            </a:r>
            <a:r>
              <a:rPr lang="zh-CN" altLang="en-US" sz="2000" dirty="0">
                <a:latin typeface="仿宋" panose="02010609060101010101" pitchFamily="49" charset="-122"/>
                <a:ea typeface="仿宋" panose="02010609060101010101" pitchFamily="49" charset="-122"/>
              </a:rPr>
              <a:t>的</a:t>
            </a:r>
            <a:r>
              <a:rPr lang="en-US" altLang="zh-CN" sz="2000" dirty="0">
                <a:latin typeface="仿宋" panose="02010609060101010101" pitchFamily="49" charset="-122"/>
                <a:ea typeface="仿宋" panose="02010609060101010101" pitchFamily="49" charset="-122"/>
              </a:rPr>
              <a:t>test set1</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40 cells</a:t>
            </a:r>
            <a:r>
              <a:rPr lang="zh-CN" altLang="en-US" sz="2000" dirty="0">
                <a:latin typeface="仿宋" panose="02010609060101010101" pitchFamily="49" charset="-122"/>
                <a:ea typeface="仿宋" panose="02010609060101010101" pitchFamily="49" charset="-122"/>
              </a:rPr>
              <a:t>的</a:t>
            </a:r>
            <a:r>
              <a:rPr lang="en-US" altLang="zh-CN" sz="2000" dirty="0">
                <a:latin typeface="仿宋" panose="02010609060101010101" pitchFamily="49" charset="-122"/>
                <a:ea typeface="仿宋" panose="02010609060101010101" pitchFamily="49" charset="-122"/>
              </a:rPr>
              <a:t>test set2</a:t>
            </a:r>
            <a:r>
              <a:rPr lang="zh-CN" altLang="en-US" sz="2000" dirty="0">
                <a:latin typeface="仿宋" panose="02010609060101010101" pitchFamily="49" charset="-122"/>
                <a:ea typeface="仿宋" panose="02010609060101010101" pitchFamily="49" charset="-122"/>
              </a:rPr>
              <a:t>。数据集中有前</a:t>
            </a:r>
            <a:r>
              <a:rPr lang="en-US" altLang="zh-CN" sz="2000" dirty="0">
                <a:latin typeface="仿宋" panose="02010609060101010101" pitchFamily="49" charset="-122"/>
                <a:ea typeface="仿宋" panose="02010609060101010101" pitchFamily="49" charset="-122"/>
              </a:rPr>
              <a:t>100</a:t>
            </a:r>
            <a:r>
              <a:rPr lang="zh-CN" altLang="en-US" sz="2000" dirty="0">
                <a:latin typeface="仿宋" panose="02010609060101010101" pitchFamily="49" charset="-122"/>
                <a:ea typeface="仿宋" panose="02010609060101010101" pitchFamily="49" charset="-122"/>
              </a:rPr>
              <a:t>次循环，每次循环中有电压从</a:t>
            </a:r>
            <a:r>
              <a:rPr lang="en-US" altLang="zh-CN" sz="2000" dirty="0">
                <a:latin typeface="仿宋" panose="02010609060101010101" pitchFamily="49" charset="-122"/>
                <a:ea typeface="仿宋" panose="02010609060101010101" pitchFamily="49" charset="-122"/>
              </a:rPr>
              <a:t>3.6V</a:t>
            </a:r>
            <a:r>
              <a:rPr lang="zh-CN" altLang="en-US" sz="2000" dirty="0">
                <a:latin typeface="仿宋" panose="02010609060101010101" pitchFamily="49" charset="-122"/>
                <a:ea typeface="仿宋" panose="02010609060101010101" pitchFamily="49" charset="-122"/>
              </a:rPr>
              <a:t>下降到</a:t>
            </a:r>
            <a:r>
              <a:rPr lang="en-US" altLang="zh-CN" sz="2000" dirty="0">
                <a:latin typeface="仿宋" panose="02010609060101010101" pitchFamily="49" charset="-122"/>
                <a:ea typeface="仿宋" panose="02010609060101010101" pitchFamily="49" charset="-122"/>
              </a:rPr>
              <a:t>2.0V</a:t>
            </a:r>
            <a:r>
              <a:rPr lang="zh-CN" altLang="en-US" sz="2000" dirty="0">
                <a:latin typeface="仿宋" panose="02010609060101010101" pitchFamily="49" charset="-122"/>
                <a:ea typeface="仿宋" panose="02010609060101010101" pitchFamily="49" charset="-122"/>
              </a:rPr>
              <a:t>的</a:t>
            </a:r>
            <a:r>
              <a:rPr lang="en-US" altLang="zh-CN" sz="2000" dirty="0">
                <a:latin typeface="仿宋" panose="02010609060101010101" pitchFamily="49" charset="-122"/>
                <a:ea typeface="仿宋" panose="02010609060101010101" pitchFamily="49" charset="-122"/>
              </a:rPr>
              <a:t>1000</a:t>
            </a:r>
            <a:r>
              <a:rPr lang="zh-CN" altLang="en-US" sz="2000" dirty="0">
                <a:latin typeface="仿宋" panose="02010609060101010101" pitchFamily="49" charset="-122"/>
                <a:ea typeface="仿宋" panose="02010609060101010101" pitchFamily="49" charset="-122"/>
              </a:rPr>
              <a:t>个容量数据。目的是利用前</a:t>
            </a:r>
            <a:r>
              <a:rPr lang="en-US" altLang="zh-CN" sz="2000" dirty="0">
                <a:latin typeface="仿宋" panose="02010609060101010101" pitchFamily="49" charset="-122"/>
                <a:ea typeface="仿宋" panose="02010609060101010101" pitchFamily="49" charset="-122"/>
              </a:rPr>
              <a:t>100</a:t>
            </a:r>
            <a:r>
              <a:rPr lang="zh-CN" altLang="en-US" sz="2000" dirty="0">
                <a:latin typeface="仿宋" panose="02010609060101010101" pitchFamily="49" charset="-122"/>
                <a:ea typeface="仿宋" panose="02010609060101010101" pitchFamily="49" charset="-122"/>
              </a:rPr>
              <a:t>个循环的数据预测经对数转换的电池循环寿命。</a:t>
            </a:r>
            <a:r>
              <a:rPr lang="zh-CN" altLang="en-US" sz="2000" b="1" dirty="0">
                <a:latin typeface="仿宋" panose="02010609060101010101" pitchFamily="49" charset="-122"/>
                <a:ea typeface="仿宋" panose="02010609060101010101" pitchFamily="49" charset="-122"/>
              </a:rPr>
              <a:t>循环寿命被定义为容量低于额定容量的</a:t>
            </a:r>
            <a:r>
              <a:rPr lang="en-US" altLang="zh-CN" sz="2000" b="1" dirty="0">
                <a:latin typeface="仿宋" panose="02010609060101010101" pitchFamily="49" charset="-122"/>
                <a:ea typeface="仿宋" panose="02010609060101010101" pitchFamily="49" charset="-122"/>
              </a:rPr>
              <a:t>80%</a:t>
            </a:r>
            <a:r>
              <a:rPr lang="zh-CN" altLang="en-US" sz="2000" b="1" dirty="0">
                <a:latin typeface="仿宋" panose="02010609060101010101" pitchFamily="49" charset="-122"/>
                <a:ea typeface="仿宋" panose="02010609060101010101" pitchFamily="49" charset="-122"/>
              </a:rPr>
              <a:t>之前的循环次数</a:t>
            </a:r>
            <a:r>
              <a:rPr lang="zh-CN" altLang="en-US" sz="2000" dirty="0">
                <a:latin typeface="仿宋" panose="02010609060101010101" pitchFamily="49" charset="-122"/>
                <a:ea typeface="仿宋" panose="02010609060101010101" pitchFamily="49" charset="-122"/>
              </a:rPr>
              <a:t>。</a:t>
            </a: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可以发现，随着循环次数的增加，在相同的电压水平下，容量逐渐递减；在相同的容量水平下，电压逐渐递减。</a:t>
            </a:r>
            <a:endParaRPr lang="en-US" altLang="zh-CN" sz="2000" dirty="0">
              <a:latin typeface="仿宋" panose="02010609060101010101" pitchFamily="49" charset="-122"/>
              <a:ea typeface="仿宋" panose="02010609060101010101" pitchFamily="49" charset="-122"/>
            </a:endParaRPr>
          </a:p>
        </p:txBody>
      </p:sp>
      <p:pic>
        <p:nvPicPr>
          <p:cNvPr id="7" name="图片 6">
            <a:extLst>
              <a:ext uri="{FF2B5EF4-FFF2-40B4-BE49-F238E27FC236}">
                <a16:creationId xmlns:a16="http://schemas.microsoft.com/office/drawing/2014/main" id="{64920427-A08F-1F5B-B6B8-1D05281E393B}"/>
              </a:ext>
            </a:extLst>
          </p:cNvPr>
          <p:cNvPicPr>
            <a:picLocks noChangeAspect="1"/>
          </p:cNvPicPr>
          <p:nvPr/>
        </p:nvPicPr>
        <p:blipFill>
          <a:blip r:embed="rId2"/>
          <a:stretch>
            <a:fillRect/>
          </a:stretch>
        </p:blipFill>
        <p:spPr>
          <a:xfrm>
            <a:off x="6329474" y="1855694"/>
            <a:ext cx="4580965" cy="3435724"/>
          </a:xfrm>
          <a:prstGeom prst="rect">
            <a:avLst/>
          </a:prstGeom>
        </p:spPr>
      </p:pic>
    </p:spTree>
    <p:extLst>
      <p:ext uri="{BB962C8B-B14F-4D97-AF65-F5344CB8AC3E}">
        <p14:creationId xmlns:p14="http://schemas.microsoft.com/office/powerpoint/2010/main" val="39504819"/>
      </p:ext>
    </p:extLst>
  </p:cSld>
  <p:clrMapOvr>
    <a:masterClrMapping/>
  </p:clrMapOvr>
  <mc:AlternateContent xmlns:mc="http://schemas.openxmlformats.org/markup-compatibility/2006" xmlns:p14="http://schemas.microsoft.com/office/powerpoint/2010/main">
    <mc:Choice Requires="p14">
      <p:transition spd="slow" p14:dur="2000" advTm="335"/>
    </mc:Choice>
    <mc:Fallback xmlns="">
      <p:transition spd="slow" advTm="33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45A5CCF-CF27-401C-ADC6-426DB521D73E}"/>
              </a:ext>
            </a:extLst>
          </p:cNvPr>
          <p:cNvSpPr>
            <a:spLocks noGrp="1"/>
          </p:cNvSpPr>
          <p:nvPr>
            <p:ph type="sldNum" sz="quarter" idx="12"/>
          </p:nvPr>
        </p:nvSpPr>
        <p:spPr>
          <a:xfrm>
            <a:off x="8532304" y="6291061"/>
            <a:ext cx="2743200" cy="365125"/>
          </a:xfrm>
        </p:spPr>
        <p:txBody>
          <a:bodyPr/>
          <a:lstStyle/>
          <a:p>
            <a:r>
              <a:rPr kumimoji="1" lang="en-US" altLang="zh-CN"/>
              <a:t>Page</a:t>
            </a:r>
            <a:r>
              <a:rPr kumimoji="1" lang="zh-CN" altLang="en-US"/>
              <a:t> </a:t>
            </a:r>
            <a:fld id="{562DC770-FF79-6F43-8302-D9B49950C096}" type="slidenum">
              <a:rPr kumimoji="1" lang="zh-CN" altLang="en-US" smtClean="0"/>
              <a:pPr/>
              <a:t>9</a:t>
            </a:fld>
            <a:endParaRPr kumimoji="1" lang="zh-CN" altLang="en-US" dirty="0"/>
          </a:p>
        </p:txBody>
      </p:sp>
      <p:sp>
        <p:nvSpPr>
          <p:cNvPr id="17" name="Rectangle 1">
            <a:extLst>
              <a:ext uri="{FF2B5EF4-FFF2-40B4-BE49-F238E27FC236}">
                <a16:creationId xmlns:a16="http://schemas.microsoft.com/office/drawing/2014/main" id="{32E36D1D-639B-1102-BC26-6831303C0F2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标题 3">
            <a:extLst>
              <a:ext uri="{FF2B5EF4-FFF2-40B4-BE49-F238E27FC236}">
                <a16:creationId xmlns:a16="http://schemas.microsoft.com/office/drawing/2014/main" id="{6A2318C9-F199-94F9-9073-81794435288B}"/>
              </a:ext>
            </a:extLst>
          </p:cNvPr>
          <p:cNvSpPr txBox="1">
            <a:spLocks/>
          </p:cNvSpPr>
          <p:nvPr/>
        </p:nvSpPr>
        <p:spPr>
          <a:xfrm>
            <a:off x="4250532" y="626799"/>
            <a:ext cx="4601638" cy="4967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lang="en-US" altLang="zh-CN" sz="2400" dirty="0">
                <a:latin typeface="Consolas" panose="020B0609020204030204" pitchFamily="49" charset="0"/>
              </a:rPr>
              <a:t>battery lifetime simulation</a:t>
            </a:r>
          </a:p>
        </p:txBody>
      </p:sp>
      <p:sp>
        <p:nvSpPr>
          <p:cNvPr id="6" name="标题 3">
            <a:extLst>
              <a:ext uri="{FF2B5EF4-FFF2-40B4-BE49-F238E27FC236}">
                <a16:creationId xmlns:a16="http://schemas.microsoft.com/office/drawing/2014/main" id="{B92748A3-CD61-331D-9CC9-071353A78FC3}"/>
              </a:ext>
            </a:extLst>
          </p:cNvPr>
          <p:cNvSpPr>
            <a:spLocks noGrp="1"/>
          </p:cNvSpPr>
          <p:nvPr>
            <p:ph type="title"/>
          </p:nvPr>
        </p:nvSpPr>
        <p:spPr>
          <a:xfrm>
            <a:off x="758301" y="485758"/>
            <a:ext cx="3492231" cy="778819"/>
          </a:xfrm>
        </p:spPr>
        <p:txBody>
          <a:bodyPr>
            <a:normAutofit fontScale="90000"/>
          </a:bodyPr>
          <a:lstStyle/>
          <a:p>
            <a:r>
              <a:rPr lang="en-US" altLang="zh-CN" dirty="0">
                <a:latin typeface="Consolas" panose="020B0609020204030204" pitchFamily="49" charset="0"/>
              </a:rPr>
              <a:t>2.Energy Storage</a:t>
            </a:r>
          </a:p>
        </p:txBody>
      </p:sp>
      <p:sp>
        <p:nvSpPr>
          <p:cNvPr id="9" name="文本框 8">
            <a:extLst>
              <a:ext uri="{FF2B5EF4-FFF2-40B4-BE49-F238E27FC236}">
                <a16:creationId xmlns:a16="http://schemas.microsoft.com/office/drawing/2014/main" id="{E09C0766-276E-5FD1-2F98-0FF59A00BC3A}"/>
              </a:ext>
            </a:extLst>
          </p:cNvPr>
          <p:cNvSpPr txBox="1"/>
          <p:nvPr/>
        </p:nvSpPr>
        <p:spPr>
          <a:xfrm>
            <a:off x="1154707" y="1433746"/>
            <a:ext cx="5689846" cy="1631216"/>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预测方法：</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随机森林回归：选择决策树的数量为</a:t>
            </a:r>
            <a:r>
              <a:rPr lang="en-US" altLang="zh-CN" sz="2000" dirty="0">
                <a:latin typeface="仿宋" panose="02010609060101010101" pitchFamily="49" charset="-122"/>
                <a:ea typeface="仿宋" panose="02010609060101010101" pitchFamily="49" charset="-122"/>
              </a:rPr>
              <a:t>100</a:t>
            </a:r>
            <a:r>
              <a:rPr lang="zh-CN" altLang="en-US" sz="2000" dirty="0">
                <a:latin typeface="仿宋" panose="02010609060101010101" pitchFamily="49" charset="-122"/>
                <a:ea typeface="仿宋" panose="02010609060101010101" pitchFamily="49" charset="-122"/>
              </a:rPr>
              <a:t>，限制树的深度为</a:t>
            </a:r>
            <a:r>
              <a:rPr lang="en-US" altLang="zh-CN" sz="2000" dirty="0">
                <a:latin typeface="仿宋" panose="02010609060101010101" pitchFamily="49" charset="-122"/>
                <a:ea typeface="仿宋" panose="02010609060101010101" pitchFamily="49" charset="-122"/>
              </a:rPr>
              <a:t>300</a:t>
            </a:r>
            <a:r>
              <a:rPr lang="zh-CN" altLang="en-US" sz="2000" dirty="0">
                <a:latin typeface="仿宋" panose="02010609060101010101" pitchFamily="49" charset="-122"/>
                <a:ea typeface="仿宋" panose="02010609060101010101" pitchFamily="49" charset="-122"/>
              </a:rPr>
              <a:t>。再继续增加对预测精度的提高微乎其微。</a:t>
            </a:r>
            <a:endParaRPr lang="en-US" altLang="zh-CN" sz="2000"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同样地，与多元线性回归进行对比</a:t>
            </a:r>
            <a:endParaRPr lang="en-US" altLang="zh-CN" sz="2000" dirty="0">
              <a:latin typeface="仿宋" panose="02010609060101010101" pitchFamily="49" charset="-122"/>
              <a:ea typeface="仿宋" panose="02010609060101010101" pitchFamily="49" charset="-122"/>
            </a:endParaRPr>
          </a:p>
        </p:txBody>
      </p:sp>
      <p:pic>
        <p:nvPicPr>
          <p:cNvPr id="21" name="图片 20">
            <a:extLst>
              <a:ext uri="{FF2B5EF4-FFF2-40B4-BE49-F238E27FC236}">
                <a16:creationId xmlns:a16="http://schemas.microsoft.com/office/drawing/2014/main" id="{9F1B8B17-AE53-6DBA-473B-64CAA63618EA}"/>
              </a:ext>
            </a:extLst>
          </p:cNvPr>
          <p:cNvPicPr>
            <a:picLocks noChangeAspect="1"/>
          </p:cNvPicPr>
          <p:nvPr/>
        </p:nvPicPr>
        <p:blipFill>
          <a:blip r:embed="rId2"/>
          <a:stretch>
            <a:fillRect/>
          </a:stretch>
        </p:blipFill>
        <p:spPr>
          <a:xfrm>
            <a:off x="7389158" y="3771603"/>
            <a:ext cx="3492232" cy="2619174"/>
          </a:xfrm>
          <a:prstGeom prst="rect">
            <a:avLst/>
          </a:prstGeom>
        </p:spPr>
      </p:pic>
      <p:pic>
        <p:nvPicPr>
          <p:cNvPr id="23" name="图片 22">
            <a:extLst>
              <a:ext uri="{FF2B5EF4-FFF2-40B4-BE49-F238E27FC236}">
                <a16:creationId xmlns:a16="http://schemas.microsoft.com/office/drawing/2014/main" id="{A2F97428-4AE5-5D06-66F7-4838C54B8307}"/>
              </a:ext>
            </a:extLst>
          </p:cNvPr>
          <p:cNvPicPr>
            <a:picLocks noChangeAspect="1"/>
          </p:cNvPicPr>
          <p:nvPr/>
        </p:nvPicPr>
        <p:blipFill>
          <a:blip r:embed="rId3"/>
          <a:stretch>
            <a:fillRect/>
          </a:stretch>
        </p:blipFill>
        <p:spPr>
          <a:xfrm>
            <a:off x="7389158" y="1152430"/>
            <a:ext cx="3492231" cy="2619173"/>
          </a:xfrm>
          <a:prstGeom prst="rect">
            <a:avLst/>
          </a:prstGeom>
        </p:spPr>
      </p:pic>
      <p:pic>
        <p:nvPicPr>
          <p:cNvPr id="25" name="图片 24">
            <a:extLst>
              <a:ext uri="{FF2B5EF4-FFF2-40B4-BE49-F238E27FC236}">
                <a16:creationId xmlns:a16="http://schemas.microsoft.com/office/drawing/2014/main" id="{FD7544BB-ADC2-4F2B-9540-557249BF3101}"/>
              </a:ext>
            </a:extLst>
          </p:cNvPr>
          <p:cNvPicPr>
            <a:picLocks noChangeAspect="1"/>
          </p:cNvPicPr>
          <p:nvPr/>
        </p:nvPicPr>
        <p:blipFill>
          <a:blip r:embed="rId4"/>
          <a:stretch>
            <a:fillRect/>
          </a:stretch>
        </p:blipFill>
        <p:spPr>
          <a:xfrm>
            <a:off x="1825721" y="4529894"/>
            <a:ext cx="3982006" cy="1200318"/>
          </a:xfrm>
          <a:prstGeom prst="rect">
            <a:avLst/>
          </a:prstGeom>
        </p:spPr>
      </p:pic>
      <p:pic>
        <p:nvPicPr>
          <p:cNvPr id="27" name="图片 26">
            <a:extLst>
              <a:ext uri="{FF2B5EF4-FFF2-40B4-BE49-F238E27FC236}">
                <a16:creationId xmlns:a16="http://schemas.microsoft.com/office/drawing/2014/main" id="{BDC6C23D-36FE-D132-8723-D542DDE193EF}"/>
              </a:ext>
            </a:extLst>
          </p:cNvPr>
          <p:cNvPicPr>
            <a:picLocks noChangeAspect="1"/>
          </p:cNvPicPr>
          <p:nvPr/>
        </p:nvPicPr>
        <p:blipFill>
          <a:blip r:embed="rId5"/>
          <a:stretch>
            <a:fillRect/>
          </a:stretch>
        </p:blipFill>
        <p:spPr>
          <a:xfrm>
            <a:off x="1825721" y="3190894"/>
            <a:ext cx="3982006" cy="1161418"/>
          </a:xfrm>
          <a:prstGeom prst="rect">
            <a:avLst/>
          </a:prstGeom>
        </p:spPr>
      </p:pic>
    </p:spTree>
    <p:extLst>
      <p:ext uri="{BB962C8B-B14F-4D97-AF65-F5344CB8AC3E}">
        <p14:creationId xmlns:p14="http://schemas.microsoft.com/office/powerpoint/2010/main" val="665579102"/>
      </p:ext>
    </p:extLst>
  </p:cSld>
  <p:clrMapOvr>
    <a:masterClrMapping/>
  </p:clrMapOvr>
  <mc:AlternateContent xmlns:mc="http://schemas.openxmlformats.org/markup-compatibility/2006" xmlns:p14="http://schemas.microsoft.com/office/powerpoint/2010/main">
    <mc:Choice Requires="p14">
      <p:transition spd="slow" p14:dur="2000" advTm="10627"/>
    </mc:Choice>
    <mc:Fallback xmlns="">
      <p:transition spd="slow" advTm="10627"/>
    </mc:Fallback>
  </mc:AlternateContent>
</p:sld>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7C509D"/>
      </a:accent1>
      <a:accent2>
        <a:srgbClr val="CE92BF"/>
      </a:accent2>
      <a:accent3>
        <a:srgbClr val="E5CBE1"/>
      </a:accent3>
      <a:accent4>
        <a:srgbClr val="B0A7D1"/>
      </a:accent4>
      <a:accent5>
        <a:srgbClr val="9B72B0"/>
      </a:accent5>
      <a:accent6>
        <a:srgbClr val="6456A3"/>
      </a:accent6>
      <a:hlink>
        <a:srgbClr val="B28600"/>
      </a:hlink>
      <a:folHlink>
        <a:srgbClr val="48A1FA"/>
      </a:folHlink>
    </a:clrScheme>
    <a:fontScheme name="苹方01">
      <a:majorFont>
        <a:latin typeface="微软雅黑"/>
        <a:ea typeface="微软雅黑"/>
        <a:cs typeface=""/>
      </a:majorFont>
      <a:minorFont>
        <a:latin typeface="Arial Regular"/>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2441</TotalTime>
  <Words>1705</Words>
  <Application>Microsoft Office PowerPoint</Application>
  <PresentationFormat>宽屏</PresentationFormat>
  <Paragraphs>103</Paragraphs>
  <Slides>19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Arial Regular</vt:lpstr>
      <vt:lpstr>Microsoft YaHei Light</vt:lpstr>
      <vt:lpstr>PingFang SC Semibold</vt:lpstr>
      <vt:lpstr>等线</vt:lpstr>
      <vt:lpstr>仿宋</vt:lpstr>
      <vt:lpstr>Microsoft YaHei</vt:lpstr>
      <vt:lpstr>Microsoft YaHei</vt:lpstr>
      <vt:lpstr>Arial</vt:lpstr>
      <vt:lpstr>Arial Black</vt:lpstr>
      <vt:lpstr>Consolas</vt:lpstr>
      <vt:lpstr>Office 主题​​</vt:lpstr>
      <vt:lpstr>风光储荷综合系统预测与模拟</vt:lpstr>
      <vt:lpstr>PowerPoint 演示文稿</vt:lpstr>
      <vt:lpstr>PowerPoint 演示文稿</vt:lpstr>
      <vt:lpstr>1.Power Generation</vt:lpstr>
      <vt:lpstr>1.Power Generation</vt:lpstr>
      <vt:lpstr>1.Power Generation</vt:lpstr>
      <vt:lpstr>1.Power Generation</vt:lpstr>
      <vt:lpstr>2.Energy Storage</vt:lpstr>
      <vt:lpstr>2.Energy Storage</vt:lpstr>
      <vt:lpstr>2.Energy Storage</vt:lpstr>
      <vt:lpstr>2.Energy Storage</vt:lpstr>
      <vt:lpstr>3.Load</vt:lpstr>
      <vt:lpstr>3.Load</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CAT H</dc:creator>
  <cp:lastModifiedBy>锦松 肖</cp:lastModifiedBy>
  <cp:revision>594</cp:revision>
  <dcterms:created xsi:type="dcterms:W3CDTF">2020-04-22T15:09:45Z</dcterms:created>
  <dcterms:modified xsi:type="dcterms:W3CDTF">2023-06-07T10:56:41Z</dcterms:modified>
</cp:coreProperties>
</file>